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89" r:id="rId2"/>
    <p:sldId id="280" r:id="rId3"/>
    <p:sldId id="262" r:id="rId4"/>
    <p:sldId id="290" r:id="rId5"/>
    <p:sldId id="291" r:id="rId6"/>
    <p:sldId id="292" r:id="rId7"/>
    <p:sldId id="293" r:id="rId8"/>
    <p:sldId id="294" r:id="rId9"/>
    <p:sldId id="296" r:id="rId10"/>
    <p:sldId id="295" r:id="rId11"/>
    <p:sldId id="281" r:id="rId12"/>
    <p:sldId id="277" r:id="rId13"/>
    <p:sldId id="297" r:id="rId14"/>
    <p:sldId id="298" r:id="rId15"/>
    <p:sldId id="299" r:id="rId16"/>
    <p:sldId id="264" r:id="rId17"/>
    <p:sldId id="261" r:id="rId18"/>
    <p:sldId id="283" r:id="rId19"/>
    <p:sldId id="300" r:id="rId20"/>
    <p:sldId id="284" r:id="rId21"/>
    <p:sldId id="265" r:id="rId22"/>
    <p:sldId id="288" r:id="rId23"/>
    <p:sldId id="287" r:id="rId24"/>
    <p:sldId id="301" r:id="rId25"/>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3399"/>
    <a:srgbClr val="1428E2"/>
    <a:srgbClr val="4376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524"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CAAB39CF-E002-4CDC-901B-B2017669E4EF}" type="datetimeFigureOut">
              <a:rPr lang="fr-FR" smtClean="0"/>
              <a:t>12/12/2019</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875814D2-EC01-4549-AFB0-E86F12A88C2D}" type="slidenum">
              <a:rPr lang="fr-FR" smtClean="0"/>
              <a:t>‹N°›</a:t>
            </a:fld>
            <a:endParaRPr lang="fr-FR"/>
          </a:p>
        </p:txBody>
      </p:sp>
    </p:spTree>
    <p:extLst>
      <p:ext uri="{BB962C8B-B14F-4D97-AF65-F5344CB8AC3E}">
        <p14:creationId xmlns:p14="http://schemas.microsoft.com/office/powerpoint/2010/main" val="1052666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4EB2CE4E-8AA4-4629-9E92-6B3D1E20F964}" type="datetimeFigureOut">
              <a:rPr lang="fr-FR" smtClean="0"/>
              <a:t>12/12/2019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FF1E53F-12F8-4F6D-87E6-7CD911F65CF0}" type="slidenum">
              <a:rPr lang="fr-FR" smtClean="0"/>
              <a:t>‹N°›</a:t>
            </a:fld>
            <a:endParaRPr lang="fr-FR"/>
          </a:p>
        </p:txBody>
      </p:sp>
    </p:spTree>
    <p:extLst>
      <p:ext uri="{BB962C8B-B14F-4D97-AF65-F5344CB8AC3E}">
        <p14:creationId xmlns:p14="http://schemas.microsoft.com/office/powerpoint/2010/main" val="2202681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EB2CE4E-8AA4-4629-9E92-6B3D1E20F964}" type="datetimeFigureOut">
              <a:rPr lang="fr-FR" smtClean="0"/>
              <a:t>12/12/2019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FF1E53F-12F8-4F6D-87E6-7CD911F65CF0}" type="slidenum">
              <a:rPr lang="fr-FR" smtClean="0"/>
              <a:t>‹N°›</a:t>
            </a:fld>
            <a:endParaRPr lang="fr-FR"/>
          </a:p>
        </p:txBody>
      </p:sp>
    </p:spTree>
    <p:extLst>
      <p:ext uri="{BB962C8B-B14F-4D97-AF65-F5344CB8AC3E}">
        <p14:creationId xmlns:p14="http://schemas.microsoft.com/office/powerpoint/2010/main" val="1000154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EB2CE4E-8AA4-4629-9E92-6B3D1E20F964}" type="datetimeFigureOut">
              <a:rPr lang="fr-FR" smtClean="0"/>
              <a:t>12/12/2019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FF1E53F-12F8-4F6D-87E6-7CD911F65CF0}" type="slidenum">
              <a:rPr lang="fr-FR" smtClean="0"/>
              <a:t>‹N°›</a:t>
            </a:fld>
            <a:endParaRPr lang="fr-FR"/>
          </a:p>
        </p:txBody>
      </p:sp>
    </p:spTree>
    <p:extLst>
      <p:ext uri="{BB962C8B-B14F-4D97-AF65-F5344CB8AC3E}">
        <p14:creationId xmlns:p14="http://schemas.microsoft.com/office/powerpoint/2010/main" val="3025226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EB2CE4E-8AA4-4629-9E92-6B3D1E20F964}" type="datetimeFigureOut">
              <a:rPr lang="fr-FR" smtClean="0"/>
              <a:t>12/12/2019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FF1E53F-12F8-4F6D-87E6-7CD911F65CF0}" type="slidenum">
              <a:rPr lang="fr-FR" smtClean="0"/>
              <a:t>‹N°›</a:t>
            </a:fld>
            <a:endParaRPr lang="fr-FR"/>
          </a:p>
        </p:txBody>
      </p:sp>
    </p:spTree>
    <p:extLst>
      <p:ext uri="{BB962C8B-B14F-4D97-AF65-F5344CB8AC3E}">
        <p14:creationId xmlns:p14="http://schemas.microsoft.com/office/powerpoint/2010/main" val="1479715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4EB2CE4E-8AA4-4629-9E92-6B3D1E20F964}" type="datetimeFigureOut">
              <a:rPr lang="fr-FR" smtClean="0"/>
              <a:t>12/12/2019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FF1E53F-12F8-4F6D-87E6-7CD911F65CF0}" type="slidenum">
              <a:rPr lang="fr-FR" smtClean="0"/>
              <a:t>‹N°›</a:t>
            </a:fld>
            <a:endParaRPr lang="fr-FR"/>
          </a:p>
        </p:txBody>
      </p:sp>
    </p:spTree>
    <p:extLst>
      <p:ext uri="{BB962C8B-B14F-4D97-AF65-F5344CB8AC3E}">
        <p14:creationId xmlns:p14="http://schemas.microsoft.com/office/powerpoint/2010/main" val="4235015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EB2CE4E-8AA4-4629-9E92-6B3D1E20F964}" type="datetimeFigureOut">
              <a:rPr lang="fr-FR" smtClean="0"/>
              <a:t>12/12/2019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FF1E53F-12F8-4F6D-87E6-7CD911F65CF0}" type="slidenum">
              <a:rPr lang="fr-FR" smtClean="0"/>
              <a:t>‹N°›</a:t>
            </a:fld>
            <a:endParaRPr lang="fr-FR"/>
          </a:p>
        </p:txBody>
      </p:sp>
    </p:spTree>
    <p:extLst>
      <p:ext uri="{BB962C8B-B14F-4D97-AF65-F5344CB8AC3E}">
        <p14:creationId xmlns:p14="http://schemas.microsoft.com/office/powerpoint/2010/main" val="4107007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EB2CE4E-8AA4-4629-9E92-6B3D1E20F964}" type="datetimeFigureOut">
              <a:rPr lang="fr-FR" smtClean="0"/>
              <a:t>12/12/2019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FF1E53F-12F8-4F6D-87E6-7CD911F65CF0}" type="slidenum">
              <a:rPr lang="fr-FR" smtClean="0"/>
              <a:t>‹N°›</a:t>
            </a:fld>
            <a:endParaRPr lang="fr-FR"/>
          </a:p>
        </p:txBody>
      </p:sp>
    </p:spTree>
    <p:extLst>
      <p:ext uri="{BB962C8B-B14F-4D97-AF65-F5344CB8AC3E}">
        <p14:creationId xmlns:p14="http://schemas.microsoft.com/office/powerpoint/2010/main" val="3885496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4EB2CE4E-8AA4-4629-9E92-6B3D1E20F964}" type="datetimeFigureOut">
              <a:rPr lang="fr-FR" smtClean="0"/>
              <a:t>12/12/2019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FF1E53F-12F8-4F6D-87E6-7CD911F65CF0}" type="slidenum">
              <a:rPr lang="fr-FR" smtClean="0"/>
              <a:t>‹N°›</a:t>
            </a:fld>
            <a:endParaRPr lang="fr-FR"/>
          </a:p>
        </p:txBody>
      </p:sp>
    </p:spTree>
    <p:extLst>
      <p:ext uri="{BB962C8B-B14F-4D97-AF65-F5344CB8AC3E}">
        <p14:creationId xmlns:p14="http://schemas.microsoft.com/office/powerpoint/2010/main" val="874386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EB2CE4E-8AA4-4629-9E92-6B3D1E20F964}" type="datetimeFigureOut">
              <a:rPr lang="fr-FR" smtClean="0"/>
              <a:t>12/12/2019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FF1E53F-12F8-4F6D-87E6-7CD911F65CF0}" type="slidenum">
              <a:rPr lang="fr-FR" smtClean="0"/>
              <a:t>‹N°›</a:t>
            </a:fld>
            <a:endParaRPr lang="fr-FR"/>
          </a:p>
        </p:txBody>
      </p:sp>
    </p:spTree>
    <p:extLst>
      <p:ext uri="{BB962C8B-B14F-4D97-AF65-F5344CB8AC3E}">
        <p14:creationId xmlns:p14="http://schemas.microsoft.com/office/powerpoint/2010/main" val="2051139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EB2CE4E-8AA4-4629-9E92-6B3D1E20F964}" type="datetimeFigureOut">
              <a:rPr lang="fr-FR" smtClean="0"/>
              <a:t>12/12/2019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FF1E53F-12F8-4F6D-87E6-7CD911F65CF0}" type="slidenum">
              <a:rPr lang="fr-FR" smtClean="0"/>
              <a:t>‹N°›</a:t>
            </a:fld>
            <a:endParaRPr lang="fr-FR"/>
          </a:p>
        </p:txBody>
      </p:sp>
    </p:spTree>
    <p:extLst>
      <p:ext uri="{BB962C8B-B14F-4D97-AF65-F5344CB8AC3E}">
        <p14:creationId xmlns:p14="http://schemas.microsoft.com/office/powerpoint/2010/main" val="2879474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EB2CE4E-8AA4-4629-9E92-6B3D1E20F964}" type="datetimeFigureOut">
              <a:rPr lang="fr-FR" smtClean="0"/>
              <a:t>12/12/2019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FF1E53F-12F8-4F6D-87E6-7CD911F65CF0}" type="slidenum">
              <a:rPr lang="fr-FR" smtClean="0"/>
              <a:t>‹N°›</a:t>
            </a:fld>
            <a:endParaRPr lang="fr-FR"/>
          </a:p>
        </p:txBody>
      </p:sp>
    </p:spTree>
    <p:extLst>
      <p:ext uri="{BB962C8B-B14F-4D97-AF65-F5344CB8AC3E}">
        <p14:creationId xmlns:p14="http://schemas.microsoft.com/office/powerpoint/2010/main" val="2861974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B2CE4E-8AA4-4629-9E92-6B3D1E20F964}" type="datetimeFigureOut">
              <a:rPr lang="fr-FR" smtClean="0"/>
              <a:t>12/12/2019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F1E53F-12F8-4F6D-87E6-7CD911F65CF0}" type="slidenum">
              <a:rPr lang="fr-FR" smtClean="0"/>
              <a:t>‹N°›</a:t>
            </a:fld>
            <a:endParaRPr lang="fr-FR"/>
          </a:p>
        </p:txBody>
      </p:sp>
    </p:spTree>
    <p:extLst>
      <p:ext uri="{BB962C8B-B14F-4D97-AF65-F5344CB8AC3E}">
        <p14:creationId xmlns:p14="http://schemas.microsoft.com/office/powerpoint/2010/main" val="11934613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17.xml"/><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hyperlink" Target="mailto:parentalite.cafalbi@caf.cnafmail.fr" TargetMode="External"/><Relationship Id="rId5" Type="http://schemas.openxmlformats.org/officeDocument/2006/relationships/hyperlink" Target="http://www.reseauparents81.fr/" TargetMode="External"/><Relationship Id="rId4" Type="http://schemas.openxmlformats.org/officeDocument/2006/relationships/hyperlink" Target="http://www.caf.fr/"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22.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23.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21981173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noChangeShapeType="1"/>
          </p:cNvSpPr>
          <p:nvPr/>
        </p:nvSpPr>
        <p:spPr bwMode="auto">
          <a:xfrm>
            <a:off x="-20528" y="73568"/>
            <a:ext cx="9144000" cy="6857999"/>
          </a:xfrm>
          <a:prstGeom prst="rect">
            <a:avLst/>
          </a:prstGeom>
          <a:solidFill>
            <a:srgbClr val="FFFFCC"/>
          </a:solidFill>
          <a:ln w="12700" cap="rnd" algn="in">
            <a:solidFill>
              <a:srgbClr val="6633FF"/>
            </a:solidFill>
            <a:prstDash val="dash"/>
            <a:miter lim="800000"/>
            <a:headEnd/>
            <a:tailEnd/>
          </a:ln>
          <a:effectLst>
            <a:outerShdw dist="107763" dir="2700000" algn="ctr" rotWithShape="0">
              <a:srgbClr val="868686">
                <a:alpha val="50000"/>
              </a:srgbClr>
            </a:outerShdw>
          </a:effec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dirty="0" smtClean="0">
                <a:ln>
                  <a:noFill/>
                </a:ln>
                <a:solidFill>
                  <a:srgbClr val="00B0F0"/>
                </a:solidFill>
                <a:effectLst/>
                <a:latin typeface="Abel" pitchFamily="2" charset="0"/>
                <a:cs typeface="Arial" pitchFamily="34" charset="0"/>
              </a:rPr>
              <a:t>      </a:t>
            </a:r>
            <a:endParaRPr lang="fr-FR" sz="1000" b="1" dirty="0" smtClean="0">
              <a:solidFill>
                <a:srgbClr val="00B0F0"/>
              </a:solidFill>
              <a:latin typeface="Abel" pitchFamily="2"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00B0F0"/>
                </a:solidFill>
                <a:effectLst/>
                <a:latin typeface="Abel" pitchFamily="2" charset="0"/>
                <a:cs typeface="Arial" pitchFamily="34" charset="0"/>
              </a:rPr>
              <a:t>            </a:t>
            </a:r>
            <a:endParaRPr lang="fr-FR" sz="2800" b="1" dirty="0" smtClean="0">
              <a:solidFill>
                <a:srgbClr val="00B0F0"/>
              </a:solidFill>
              <a:latin typeface="Abel" pitchFamily="2"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endParaRPr lang="fr-FR" sz="2800" b="1" dirty="0" smtClean="0">
              <a:solidFill>
                <a:srgbClr val="00B0F0"/>
              </a:solidFill>
              <a:latin typeface="Abel" pitchFamily="2"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lang="fr-FR" sz="2800" b="1" i="1" u="sng" dirty="0" smtClean="0">
                <a:solidFill>
                  <a:srgbClr val="00B0F0"/>
                </a:solidFill>
                <a:latin typeface="Abel" pitchFamily="2" charset="0"/>
                <a:cs typeface="Arial" pitchFamily="34" charset="0"/>
              </a:rPr>
              <a:t>    </a:t>
            </a:r>
            <a:endParaRPr kumimoji="0" lang="fr-FR" sz="2800" b="1" i="0" u="none" strike="noStrike" cap="none" normalizeH="0" baseline="0" dirty="0" smtClean="0">
              <a:ln>
                <a:noFill/>
              </a:ln>
              <a:solidFill>
                <a:srgbClr val="00B0F0"/>
              </a:solidFill>
              <a:effectLst/>
              <a:latin typeface="Abel" pitchFamily="2"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dirty="0" smtClean="0">
              <a:ln>
                <a:noFill/>
              </a:ln>
              <a:solidFill>
                <a:srgbClr val="00B0F0"/>
              </a:solidFill>
              <a:effectLst/>
              <a:latin typeface="Abel" pitchFamily="2"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88" y="1"/>
            <a:ext cx="2018787" cy="1139705"/>
          </a:xfrm>
          <a:prstGeom prst="rect">
            <a:avLst/>
          </a:prstGeom>
        </p:spPr>
      </p:pic>
      <p:sp>
        <p:nvSpPr>
          <p:cNvPr id="9" name="Sous-titre 2"/>
          <p:cNvSpPr txBox="1">
            <a:spLocks/>
          </p:cNvSpPr>
          <p:nvPr/>
        </p:nvSpPr>
        <p:spPr>
          <a:xfrm>
            <a:off x="323528" y="1139705"/>
            <a:ext cx="7993385" cy="473721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1400" dirty="0" smtClean="0"/>
          </a:p>
          <a:p>
            <a:pPr marL="0" indent="0" algn="just">
              <a:buNone/>
            </a:pPr>
            <a:endParaRPr lang="fr-FR" sz="1400" dirty="0"/>
          </a:p>
          <a:p>
            <a:pPr marL="0" indent="0" algn="just">
              <a:buNone/>
            </a:pPr>
            <a:endParaRPr lang="fr-FR" sz="1400" dirty="0"/>
          </a:p>
          <a:p>
            <a:pPr marL="0" indent="0" algn="just">
              <a:buNone/>
            </a:pPr>
            <a:endParaRPr lang="fr-FR" sz="1400" dirty="0" smtClean="0"/>
          </a:p>
          <a:p>
            <a:pPr marL="0" indent="0" algn="just">
              <a:buNone/>
            </a:pPr>
            <a:endParaRPr lang="fr-FR" sz="1400" dirty="0"/>
          </a:p>
          <a:p>
            <a:pPr algn="just"/>
            <a:endParaRPr lang="fr-FR" sz="1300" dirty="0" smtClean="0"/>
          </a:p>
        </p:txBody>
      </p:sp>
      <p:sp>
        <p:nvSpPr>
          <p:cNvPr id="2" name="ZoneTexte 1"/>
          <p:cNvSpPr txBox="1"/>
          <p:nvPr/>
        </p:nvSpPr>
        <p:spPr>
          <a:xfrm>
            <a:off x="646945" y="1167103"/>
            <a:ext cx="8136904" cy="5324535"/>
          </a:xfrm>
          <a:prstGeom prst="rect">
            <a:avLst/>
          </a:prstGeom>
          <a:noFill/>
        </p:spPr>
        <p:txBody>
          <a:bodyPr wrap="square" rtlCol="0">
            <a:spAutoFit/>
          </a:bodyPr>
          <a:lstStyle/>
          <a:p>
            <a:pPr algn="ctr"/>
            <a:r>
              <a:rPr lang="fr-FR" b="1" u="sng" dirty="0">
                <a:latin typeface="Abel" panose="02000506030000020004" pitchFamily="2" charset="0"/>
              </a:rPr>
              <a:t>Actions non éligibles </a:t>
            </a:r>
            <a:endParaRPr lang="fr-FR" dirty="0">
              <a:latin typeface="Abel" panose="02000506030000020004" pitchFamily="2" charset="0"/>
            </a:endParaRPr>
          </a:p>
          <a:p>
            <a:pPr algn="just"/>
            <a:endParaRPr lang="fr-FR" dirty="0">
              <a:latin typeface="Abel" panose="02000506030000020004" pitchFamily="2" charset="0"/>
            </a:endParaRPr>
          </a:p>
          <a:p>
            <a:pPr marL="285750" indent="-285750" algn="just">
              <a:buFontTx/>
              <a:buChar char="-"/>
            </a:pPr>
            <a:r>
              <a:rPr lang="fr-FR" sz="1600" dirty="0" smtClean="0">
                <a:latin typeface="Abel" panose="02000506030000020004" pitchFamily="2" charset="0"/>
              </a:rPr>
              <a:t>les </a:t>
            </a:r>
            <a:r>
              <a:rPr lang="fr-FR" sz="1600" dirty="0">
                <a:latin typeface="Abel" panose="02000506030000020004" pitchFamily="2" charset="0"/>
              </a:rPr>
              <a:t>actions à visée exclusivement individuelle, thérapeutique et de bien-être à l’attention des parents (</a:t>
            </a:r>
            <a:r>
              <a:rPr lang="fr-FR" sz="1600" i="1" dirty="0">
                <a:latin typeface="Abel" panose="02000506030000020004" pitchFamily="2" charset="0"/>
              </a:rPr>
              <a:t>ex/ consultation de psychologue, actions de guidance familiale et parentale,</a:t>
            </a:r>
            <a:r>
              <a:rPr lang="fr-FR" sz="1600" dirty="0">
                <a:latin typeface="Abel" panose="02000506030000020004" pitchFamily="2" charset="0"/>
              </a:rPr>
              <a:t> </a:t>
            </a:r>
            <a:r>
              <a:rPr lang="fr-FR" sz="1600" i="1" dirty="0">
                <a:latin typeface="Abel" panose="02000506030000020004" pitchFamily="2" charset="0"/>
              </a:rPr>
              <a:t>coaching parental, séances de sophrologie </a:t>
            </a:r>
            <a:r>
              <a:rPr lang="fr-FR" sz="1600" i="1" dirty="0" err="1">
                <a:latin typeface="Abel" panose="02000506030000020004" pitchFamily="2" charset="0"/>
              </a:rPr>
              <a:t>etc</a:t>
            </a:r>
            <a:r>
              <a:rPr lang="fr-FR" sz="1600" i="1" dirty="0">
                <a:latin typeface="Abel" panose="02000506030000020004" pitchFamily="2" charset="0"/>
              </a:rPr>
              <a:t>) </a:t>
            </a:r>
            <a:r>
              <a:rPr lang="fr-FR" sz="1600" i="1" dirty="0" smtClean="0">
                <a:latin typeface="Abel" panose="02000506030000020004" pitchFamily="2" charset="0"/>
              </a:rPr>
              <a:t>;</a:t>
            </a:r>
          </a:p>
          <a:p>
            <a:pPr algn="just"/>
            <a:endParaRPr lang="fr-FR" sz="1600" dirty="0">
              <a:latin typeface="Abel" panose="02000506030000020004" pitchFamily="2" charset="0"/>
            </a:endParaRPr>
          </a:p>
          <a:p>
            <a:pPr marL="285750" indent="-285750" algn="just">
              <a:buFontTx/>
              <a:buChar char="-"/>
            </a:pPr>
            <a:r>
              <a:rPr lang="fr-FR" sz="1600" dirty="0" smtClean="0">
                <a:latin typeface="Abel" panose="02000506030000020004" pitchFamily="2" charset="0"/>
              </a:rPr>
              <a:t>les </a:t>
            </a:r>
            <a:r>
              <a:rPr lang="fr-FR" sz="1600" dirty="0">
                <a:latin typeface="Abel" panose="02000506030000020004" pitchFamily="2" charset="0"/>
              </a:rPr>
              <a:t>actions à finalité uniquement sportive, culturelle, occupationnelle et de loisirs </a:t>
            </a:r>
            <a:r>
              <a:rPr lang="fr-FR" sz="1600" dirty="0" smtClean="0">
                <a:latin typeface="Abel" panose="02000506030000020004" pitchFamily="2" charset="0"/>
              </a:rPr>
              <a:t>;</a:t>
            </a:r>
          </a:p>
          <a:p>
            <a:pPr algn="just"/>
            <a:endParaRPr lang="fr-FR" sz="1600" dirty="0">
              <a:latin typeface="Abel" panose="02000506030000020004" pitchFamily="2" charset="0"/>
            </a:endParaRPr>
          </a:p>
          <a:p>
            <a:pPr marL="285750" indent="-285750" algn="just">
              <a:buFontTx/>
              <a:buChar char="-"/>
            </a:pPr>
            <a:r>
              <a:rPr lang="fr-FR" sz="1600" dirty="0" smtClean="0">
                <a:latin typeface="Abel" panose="02000506030000020004" pitchFamily="2" charset="0"/>
              </a:rPr>
              <a:t>les </a:t>
            </a:r>
            <a:r>
              <a:rPr lang="fr-FR" sz="1600" dirty="0">
                <a:latin typeface="Abel" panose="02000506030000020004" pitchFamily="2" charset="0"/>
              </a:rPr>
              <a:t>actions d’aide aux départs en vacances ou en week-end des familles si elles ne s’inscrivent pas dans un cadre collectif de préparation du départ et portent sur le versement d’aides financières aux familles </a:t>
            </a:r>
            <a:r>
              <a:rPr lang="fr-FR" sz="1600" dirty="0" smtClean="0">
                <a:latin typeface="Abel" panose="02000506030000020004" pitchFamily="2" charset="0"/>
              </a:rPr>
              <a:t>;</a:t>
            </a:r>
          </a:p>
          <a:p>
            <a:pPr algn="just"/>
            <a:endParaRPr lang="fr-FR" sz="1600" dirty="0">
              <a:latin typeface="Abel" panose="02000506030000020004" pitchFamily="2" charset="0"/>
            </a:endParaRPr>
          </a:p>
          <a:p>
            <a:pPr algn="just"/>
            <a:r>
              <a:rPr lang="fr-FR" sz="1600" dirty="0">
                <a:latin typeface="Abel" panose="02000506030000020004" pitchFamily="2" charset="0"/>
              </a:rPr>
              <a:t>- les actions qui relèvent d’une prise en charge spécialisée au titre de la protection de l’enfance, de la prévention de la délinquance ou de la prévention spécialisée;</a:t>
            </a:r>
          </a:p>
          <a:p>
            <a:pPr marL="285750" indent="-285750" algn="just">
              <a:buFontTx/>
              <a:buChar char="-"/>
            </a:pPr>
            <a:r>
              <a:rPr lang="fr-FR" sz="1600" dirty="0" smtClean="0">
                <a:latin typeface="Abel" panose="02000506030000020004" pitchFamily="2" charset="0"/>
              </a:rPr>
              <a:t>les </a:t>
            </a:r>
            <a:r>
              <a:rPr lang="fr-FR" sz="1600" dirty="0">
                <a:latin typeface="Abel" panose="02000506030000020004" pitchFamily="2" charset="0"/>
              </a:rPr>
              <a:t>actions conduites par des prestataires privés de profession libérale (psychologue, consultant parentalité…) </a:t>
            </a:r>
            <a:r>
              <a:rPr lang="fr-FR" sz="1600" dirty="0" smtClean="0">
                <a:latin typeface="Abel" panose="02000506030000020004" pitchFamily="2" charset="0"/>
              </a:rPr>
              <a:t>;</a:t>
            </a:r>
          </a:p>
          <a:p>
            <a:pPr marL="285750" indent="-285750" algn="just">
              <a:buFontTx/>
              <a:buChar char="-"/>
            </a:pPr>
            <a:endParaRPr lang="fr-FR" sz="1600" dirty="0">
              <a:latin typeface="Abel" panose="02000506030000020004" pitchFamily="2" charset="0"/>
            </a:endParaRPr>
          </a:p>
          <a:p>
            <a:pPr marL="285750" indent="-285750" algn="just">
              <a:buFontTx/>
              <a:buChar char="-"/>
            </a:pPr>
            <a:r>
              <a:rPr lang="fr-FR" sz="1600" dirty="0" smtClean="0">
                <a:latin typeface="Abel" panose="02000506030000020004" pitchFamily="2" charset="0"/>
              </a:rPr>
              <a:t>les </a:t>
            </a:r>
            <a:r>
              <a:rPr lang="fr-FR" sz="1600" dirty="0">
                <a:latin typeface="Abel" panose="02000506030000020004" pitchFamily="2" charset="0"/>
              </a:rPr>
              <a:t>actions de formation destinées à des professionnels </a:t>
            </a:r>
            <a:r>
              <a:rPr lang="fr-FR" sz="1600" dirty="0" smtClean="0">
                <a:latin typeface="Abel" panose="02000506030000020004" pitchFamily="2" charset="0"/>
              </a:rPr>
              <a:t>;</a:t>
            </a:r>
          </a:p>
          <a:p>
            <a:pPr marL="285750" indent="-285750" algn="just">
              <a:buFontTx/>
              <a:buChar char="-"/>
            </a:pPr>
            <a:endParaRPr lang="fr-FR" sz="1600" dirty="0">
              <a:latin typeface="Abel" panose="02000506030000020004" pitchFamily="2" charset="0"/>
            </a:endParaRPr>
          </a:p>
          <a:p>
            <a:pPr marL="285750" indent="-285750" algn="just">
              <a:buFontTx/>
              <a:buChar char="-"/>
            </a:pPr>
            <a:r>
              <a:rPr lang="fr-FR" sz="1600" dirty="0" smtClean="0">
                <a:latin typeface="Abel" panose="02000506030000020004" pitchFamily="2" charset="0"/>
              </a:rPr>
              <a:t>les </a:t>
            </a:r>
            <a:r>
              <a:rPr lang="fr-FR" sz="1600" dirty="0">
                <a:latin typeface="Abel" panose="02000506030000020004" pitchFamily="2" charset="0"/>
              </a:rPr>
              <a:t>actions d’animation et de mise en réseau des acteurs du soutien à la parentalité </a:t>
            </a:r>
            <a:endParaRPr lang="fr-FR" sz="1600" dirty="0" smtClean="0">
              <a:latin typeface="Abel" panose="02000506030000020004" pitchFamily="2" charset="0"/>
            </a:endParaRPr>
          </a:p>
          <a:p>
            <a:pPr algn="just"/>
            <a:r>
              <a:rPr lang="fr-FR" sz="1600" i="1" dirty="0" smtClean="0">
                <a:latin typeface="Abel" panose="02000506030000020004" pitchFamily="2" charset="0"/>
              </a:rPr>
              <a:t>(</a:t>
            </a:r>
            <a:r>
              <a:rPr lang="fr-FR" sz="1600" i="1" dirty="0">
                <a:latin typeface="Abel" panose="02000506030000020004" pitchFamily="2" charset="0"/>
              </a:rPr>
              <a:t>ex/ organisation de journées professionnelles départementales</a:t>
            </a:r>
            <a:r>
              <a:rPr lang="fr-FR" sz="1600" dirty="0">
                <a:latin typeface="Abel" panose="02000506030000020004" pitchFamily="2" charset="0"/>
              </a:rPr>
              <a:t>).</a:t>
            </a:r>
          </a:p>
        </p:txBody>
      </p:sp>
      <p:sp>
        <p:nvSpPr>
          <p:cNvPr id="8" name="ZoneTexte 7"/>
          <p:cNvSpPr txBox="1"/>
          <p:nvPr/>
        </p:nvSpPr>
        <p:spPr>
          <a:xfrm>
            <a:off x="2879304" y="246687"/>
            <a:ext cx="5688632" cy="646331"/>
          </a:xfrm>
          <a:prstGeom prst="rect">
            <a:avLst/>
          </a:prstGeom>
          <a:noFill/>
        </p:spPr>
        <p:txBody>
          <a:bodyPr wrap="square" rtlCol="0">
            <a:spAutoFit/>
          </a:bodyPr>
          <a:lstStyle/>
          <a:p>
            <a:pPr lvl="0" algn="ctr" fontAlgn="base">
              <a:spcBef>
                <a:spcPct val="0"/>
              </a:spcBef>
              <a:spcAft>
                <a:spcPct val="0"/>
              </a:spcAft>
            </a:pPr>
            <a:r>
              <a:rPr lang="fr-FR" b="1" dirty="0">
                <a:solidFill>
                  <a:srgbClr val="00B0F0"/>
                </a:solidFill>
                <a:latin typeface="Abel" pitchFamily="2" charset="0"/>
                <a:cs typeface="Arial" pitchFamily="34" charset="0"/>
              </a:rPr>
              <a:t>RESEAU PARENTS 81</a:t>
            </a:r>
          </a:p>
          <a:p>
            <a:pPr lvl="0" algn="ctr" fontAlgn="base">
              <a:spcBef>
                <a:spcPct val="0"/>
              </a:spcBef>
              <a:spcAft>
                <a:spcPct val="0"/>
              </a:spcAft>
            </a:pPr>
            <a:r>
              <a:rPr lang="fr-FR" b="1" dirty="0" smtClean="0">
                <a:solidFill>
                  <a:srgbClr val="00B0F0"/>
                </a:solidFill>
                <a:latin typeface="Abel" pitchFamily="2" charset="0"/>
                <a:cs typeface="Arial" pitchFamily="34" charset="0"/>
              </a:rPr>
              <a:t> </a:t>
            </a:r>
            <a:r>
              <a:rPr lang="fr-FR" b="1" dirty="0">
                <a:solidFill>
                  <a:srgbClr val="00B0F0"/>
                </a:solidFill>
                <a:latin typeface="Abel" pitchFamily="2" charset="0"/>
                <a:cs typeface="Arial" pitchFamily="34" charset="0"/>
              </a:rPr>
              <a:t>Réunion départementale</a:t>
            </a:r>
          </a:p>
        </p:txBody>
      </p:sp>
    </p:spTree>
    <p:custDataLst>
      <p:tags r:id="rId1"/>
    </p:custDataLst>
    <p:extLst>
      <p:ext uri="{BB962C8B-B14F-4D97-AF65-F5344CB8AC3E}">
        <p14:creationId xmlns:p14="http://schemas.microsoft.com/office/powerpoint/2010/main" val="176023443"/>
      </p:ext>
    </p:extLst>
  </p:cSld>
  <p:clrMapOvr>
    <a:masterClrMapping/>
  </p:clrMapOvr>
  <mc:AlternateContent xmlns:mc="http://schemas.openxmlformats.org/markup-compatibility/2006" xmlns:p14="http://schemas.microsoft.com/office/powerpoint/2010/main">
    <mc:Choice Requires="p14">
      <p:transition spd="slow" p14:dur="2000" advTm="72773"/>
    </mc:Choice>
    <mc:Fallback xmlns="">
      <p:transition spd="slow" advTm="72773"/>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noChangeShapeType="1"/>
          </p:cNvSpPr>
          <p:nvPr/>
        </p:nvSpPr>
        <p:spPr bwMode="auto">
          <a:xfrm>
            <a:off x="0" y="0"/>
            <a:ext cx="9144000" cy="6857999"/>
          </a:xfrm>
          <a:prstGeom prst="rect">
            <a:avLst/>
          </a:prstGeom>
          <a:solidFill>
            <a:srgbClr val="FFFFCC"/>
          </a:solidFill>
          <a:ln w="12700" cap="rnd" algn="in">
            <a:solidFill>
              <a:srgbClr val="6633FF"/>
            </a:solidFill>
            <a:prstDash val="dash"/>
            <a:miter lim="800000"/>
            <a:headEnd/>
            <a:tailEnd/>
          </a:ln>
          <a:effectLst>
            <a:outerShdw dist="107763" dir="2700000" algn="ctr" rotWithShape="0">
              <a:srgbClr val="868686">
                <a:alpha val="50000"/>
              </a:srgbClr>
            </a:outerShdw>
          </a:effec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dirty="0" smtClean="0">
                <a:ln>
                  <a:noFill/>
                </a:ln>
                <a:solidFill>
                  <a:srgbClr val="00B0F0"/>
                </a:solidFill>
                <a:effectLst/>
                <a:latin typeface="Abel" pitchFamily="2" charset="0"/>
                <a:cs typeface="Arial" pitchFamily="34" charset="0"/>
              </a:rPr>
              <a:t>      </a:t>
            </a:r>
            <a:endParaRPr lang="fr-FR" sz="1000" b="1" dirty="0">
              <a:solidFill>
                <a:srgbClr val="00B0F0"/>
              </a:solidFill>
              <a:latin typeface="Abel" pitchFamily="2"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00B0F0"/>
                </a:solidFill>
                <a:effectLst/>
                <a:latin typeface="Abel" pitchFamily="2" charset="0"/>
                <a:cs typeface="Arial" pitchFamily="34" charset="0"/>
              </a:rPr>
              <a:t>            </a:t>
            </a:r>
            <a:endParaRPr lang="fr-FR" sz="2800" b="1" i="1" dirty="0">
              <a:solidFill>
                <a:srgbClr val="00B0F0"/>
              </a:solidFill>
              <a:latin typeface="Abel" pitchFamily="2"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endParaRPr lang="fr-FR" sz="2800" b="1" dirty="0" smtClean="0">
              <a:solidFill>
                <a:srgbClr val="00B0F0"/>
              </a:solidFill>
              <a:latin typeface="Abel" pitchFamily="2"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lang="fr-FR" sz="2800" b="1" i="1" u="sng" dirty="0" smtClean="0">
                <a:solidFill>
                  <a:srgbClr val="00B0F0"/>
                </a:solidFill>
                <a:latin typeface="Abel" pitchFamily="2" charset="0"/>
                <a:cs typeface="Arial" pitchFamily="34" charset="0"/>
              </a:rPr>
              <a:t>    </a:t>
            </a:r>
            <a:endParaRPr kumimoji="0" lang="fr-FR" sz="2800" b="1" i="0" u="none" strike="noStrike" cap="none" normalizeH="0" baseline="0" dirty="0">
              <a:ln>
                <a:noFill/>
              </a:ln>
              <a:solidFill>
                <a:srgbClr val="00B0F0"/>
              </a:solidFill>
              <a:effectLst/>
              <a:latin typeface="Abel" pitchFamily="2"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dirty="0" smtClean="0">
              <a:ln>
                <a:noFill/>
              </a:ln>
              <a:solidFill>
                <a:srgbClr val="00B0F0"/>
              </a:solidFill>
              <a:effectLst/>
              <a:latin typeface="Abel" pitchFamily="2"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88" y="1"/>
            <a:ext cx="2018787" cy="1139705"/>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040" y="836712"/>
            <a:ext cx="8712968" cy="5451253"/>
          </a:xfrm>
          <a:prstGeom prst="rect">
            <a:avLst/>
          </a:prstGeom>
        </p:spPr>
      </p:pic>
      <p:sp>
        <p:nvSpPr>
          <p:cNvPr id="8" name="Titre 1"/>
          <p:cNvSpPr txBox="1">
            <a:spLocks/>
          </p:cNvSpPr>
          <p:nvPr/>
        </p:nvSpPr>
        <p:spPr>
          <a:xfrm>
            <a:off x="467544" y="2996952"/>
            <a:ext cx="7772400" cy="14700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smtClean="0">
                <a:latin typeface="Abel" pitchFamily="2" charset="0"/>
              </a:rPr>
              <a:t>Lancement Appels à projets </a:t>
            </a:r>
          </a:p>
        </p:txBody>
      </p:sp>
      <p:sp>
        <p:nvSpPr>
          <p:cNvPr id="12" name="Sous-titre 2"/>
          <p:cNvSpPr txBox="1">
            <a:spLocks/>
          </p:cNvSpPr>
          <p:nvPr/>
        </p:nvSpPr>
        <p:spPr>
          <a:xfrm>
            <a:off x="1371600" y="4041436"/>
            <a:ext cx="6400800" cy="851081"/>
          </a:xfrm>
          <a:prstGeom prst="rect">
            <a:avLst/>
          </a:prstGeom>
        </p:spPr>
        <p:txBody>
          <a:bodyPr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defRPr/>
            </a:pPr>
            <a:r>
              <a:rPr lang="fr-FR" dirty="0" smtClean="0">
                <a:latin typeface="Abel" pitchFamily="2" charset="0"/>
              </a:rPr>
              <a:t>REAAP 2020</a:t>
            </a:r>
          </a:p>
        </p:txBody>
      </p:sp>
      <p:sp>
        <p:nvSpPr>
          <p:cNvPr id="9" name="ZoneTexte 8"/>
          <p:cNvSpPr txBox="1"/>
          <p:nvPr/>
        </p:nvSpPr>
        <p:spPr>
          <a:xfrm>
            <a:off x="2879304" y="246687"/>
            <a:ext cx="5688632" cy="646331"/>
          </a:xfrm>
          <a:prstGeom prst="rect">
            <a:avLst/>
          </a:prstGeom>
          <a:noFill/>
        </p:spPr>
        <p:txBody>
          <a:bodyPr wrap="square" rtlCol="0">
            <a:spAutoFit/>
          </a:bodyPr>
          <a:lstStyle/>
          <a:p>
            <a:pPr lvl="0" algn="ctr" fontAlgn="base">
              <a:spcBef>
                <a:spcPct val="0"/>
              </a:spcBef>
              <a:spcAft>
                <a:spcPct val="0"/>
              </a:spcAft>
            </a:pPr>
            <a:r>
              <a:rPr lang="fr-FR" b="1" dirty="0">
                <a:solidFill>
                  <a:srgbClr val="00B0F0"/>
                </a:solidFill>
                <a:latin typeface="Abel" pitchFamily="2" charset="0"/>
                <a:cs typeface="Arial" pitchFamily="34" charset="0"/>
              </a:rPr>
              <a:t>RESEAU PARENTS 81</a:t>
            </a:r>
          </a:p>
          <a:p>
            <a:pPr lvl="0" algn="ctr" fontAlgn="base">
              <a:spcBef>
                <a:spcPct val="0"/>
              </a:spcBef>
              <a:spcAft>
                <a:spcPct val="0"/>
              </a:spcAft>
            </a:pPr>
            <a:r>
              <a:rPr lang="fr-FR" b="1" dirty="0" smtClean="0">
                <a:solidFill>
                  <a:srgbClr val="00B0F0"/>
                </a:solidFill>
                <a:latin typeface="Abel" pitchFamily="2" charset="0"/>
                <a:cs typeface="Arial" pitchFamily="34" charset="0"/>
              </a:rPr>
              <a:t> </a:t>
            </a:r>
            <a:r>
              <a:rPr lang="fr-FR" b="1" dirty="0">
                <a:solidFill>
                  <a:srgbClr val="00B0F0"/>
                </a:solidFill>
                <a:latin typeface="Abel" pitchFamily="2" charset="0"/>
                <a:cs typeface="Arial" pitchFamily="34" charset="0"/>
              </a:rPr>
              <a:t>Réunion départementale</a:t>
            </a:r>
          </a:p>
        </p:txBody>
      </p:sp>
    </p:spTree>
    <p:custDataLst>
      <p:tags r:id="rId1"/>
    </p:custDataLst>
    <p:extLst>
      <p:ext uri="{BB962C8B-B14F-4D97-AF65-F5344CB8AC3E}">
        <p14:creationId xmlns:p14="http://schemas.microsoft.com/office/powerpoint/2010/main" val="834723949"/>
      </p:ext>
    </p:extLst>
  </p:cSld>
  <p:clrMapOvr>
    <a:masterClrMapping/>
  </p:clrMapOvr>
  <mc:AlternateContent xmlns:mc="http://schemas.openxmlformats.org/markup-compatibility/2006" xmlns:p14="http://schemas.microsoft.com/office/powerpoint/2010/main">
    <mc:Choice Requires="p14">
      <p:transition spd="slow" p14:dur="2000" advTm="72773"/>
    </mc:Choice>
    <mc:Fallback xmlns="">
      <p:transition spd="slow" advTm="72773"/>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noChangeShapeType="1"/>
          </p:cNvSpPr>
          <p:nvPr/>
        </p:nvSpPr>
        <p:spPr bwMode="auto">
          <a:xfrm>
            <a:off x="0" y="0"/>
            <a:ext cx="9144000" cy="6857999"/>
          </a:xfrm>
          <a:prstGeom prst="rect">
            <a:avLst/>
          </a:prstGeom>
          <a:solidFill>
            <a:srgbClr val="FFFFCC"/>
          </a:solidFill>
          <a:ln w="12700" cap="rnd" algn="in">
            <a:solidFill>
              <a:srgbClr val="6633FF"/>
            </a:solidFill>
            <a:prstDash val="dash"/>
            <a:miter lim="800000"/>
            <a:headEnd/>
            <a:tailEnd/>
          </a:ln>
          <a:effectLst>
            <a:outerShdw dist="107763" dir="2700000" algn="ctr" rotWithShape="0">
              <a:srgbClr val="868686">
                <a:alpha val="50000"/>
              </a:srgbClr>
            </a:outerShdw>
          </a:effec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dirty="0" smtClean="0">
                <a:ln>
                  <a:noFill/>
                </a:ln>
                <a:solidFill>
                  <a:srgbClr val="00B0F0"/>
                </a:solidFill>
                <a:effectLst/>
                <a:latin typeface="Abel" pitchFamily="2" charset="0"/>
                <a:cs typeface="Arial" pitchFamily="34" charset="0"/>
              </a:rPr>
              <a:t>      </a:t>
            </a:r>
            <a:endParaRPr lang="fr-FR" sz="1000" b="1" dirty="0" smtClean="0">
              <a:solidFill>
                <a:srgbClr val="00B0F0"/>
              </a:solidFill>
              <a:latin typeface="Abel" pitchFamily="2"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00B0F0"/>
                </a:solidFill>
                <a:effectLst/>
                <a:latin typeface="Abel" pitchFamily="2" charset="0"/>
                <a:cs typeface="Arial" pitchFamily="34" charset="0"/>
              </a:rPr>
              <a:t>            </a:t>
            </a:r>
            <a:endParaRPr lang="fr-FR" sz="2800" b="1" dirty="0" smtClean="0">
              <a:solidFill>
                <a:srgbClr val="00B0F0"/>
              </a:solidFill>
              <a:latin typeface="Abel" pitchFamily="2"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endParaRPr lang="fr-FR" sz="2800" b="1" dirty="0" smtClean="0">
              <a:solidFill>
                <a:srgbClr val="00B0F0"/>
              </a:solidFill>
              <a:latin typeface="Abel" pitchFamily="2"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lang="fr-FR" sz="2800" b="1" i="1" u="sng" dirty="0" smtClean="0">
                <a:solidFill>
                  <a:srgbClr val="00B0F0"/>
                </a:solidFill>
                <a:latin typeface="Abel" pitchFamily="2" charset="0"/>
                <a:cs typeface="Arial" pitchFamily="34" charset="0"/>
              </a:rPr>
              <a:t>    </a:t>
            </a:r>
            <a:endParaRPr kumimoji="0" lang="fr-FR" sz="2800" b="1" i="0" u="none" strike="noStrike" cap="none" normalizeH="0" baseline="0" dirty="0" smtClean="0">
              <a:ln>
                <a:noFill/>
              </a:ln>
              <a:solidFill>
                <a:srgbClr val="00B0F0"/>
              </a:solidFill>
              <a:effectLst/>
              <a:latin typeface="Abel" pitchFamily="2"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dirty="0" smtClean="0">
              <a:ln>
                <a:noFill/>
              </a:ln>
              <a:solidFill>
                <a:srgbClr val="00B0F0"/>
              </a:solidFill>
              <a:effectLst/>
              <a:latin typeface="Abel" pitchFamily="2"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88" y="1"/>
            <a:ext cx="2018787" cy="1139705"/>
          </a:xfrm>
          <a:prstGeom prst="rect">
            <a:avLst/>
          </a:prstGeom>
        </p:spPr>
      </p:pic>
      <p:sp>
        <p:nvSpPr>
          <p:cNvPr id="7" name="Titre 1"/>
          <p:cNvSpPr txBox="1">
            <a:spLocks/>
          </p:cNvSpPr>
          <p:nvPr/>
        </p:nvSpPr>
        <p:spPr>
          <a:xfrm>
            <a:off x="2043575" y="333375"/>
            <a:ext cx="7079898" cy="647700"/>
          </a:xfrm>
          <a:prstGeom prst="rect">
            <a:avLst/>
          </a:prstGeom>
        </p:spPr>
        <p:txBody>
          <a:bodyPr rtlCol="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r-FR" sz="2800" b="1" dirty="0">
                <a:latin typeface="Abel" pitchFamily="2" charset="0"/>
              </a:rPr>
              <a:t>Le cahier des charges REAAP </a:t>
            </a:r>
          </a:p>
        </p:txBody>
      </p:sp>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997343"/>
            <a:ext cx="5935663" cy="552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078751394"/>
      </p:ext>
    </p:extLst>
  </p:cSld>
  <p:clrMapOvr>
    <a:masterClrMapping/>
  </p:clrMapOvr>
  <mc:AlternateContent xmlns:mc="http://schemas.openxmlformats.org/markup-compatibility/2006" xmlns:p14="http://schemas.microsoft.com/office/powerpoint/2010/main">
    <mc:Choice Requires="p14">
      <p:transition spd="slow" p14:dur="2000" advTm="72773"/>
    </mc:Choice>
    <mc:Fallback xmlns="">
      <p:transition spd="slow" advTm="72773"/>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noChangeShapeType="1"/>
          </p:cNvSpPr>
          <p:nvPr/>
        </p:nvSpPr>
        <p:spPr bwMode="auto">
          <a:xfrm>
            <a:off x="0" y="0"/>
            <a:ext cx="9144000" cy="6857999"/>
          </a:xfrm>
          <a:prstGeom prst="rect">
            <a:avLst/>
          </a:prstGeom>
          <a:solidFill>
            <a:srgbClr val="FFFFCC"/>
          </a:solidFill>
          <a:ln w="12700" cap="rnd" algn="in">
            <a:solidFill>
              <a:srgbClr val="6633FF"/>
            </a:solidFill>
            <a:prstDash val="dash"/>
            <a:miter lim="800000"/>
            <a:headEnd/>
            <a:tailEnd/>
          </a:ln>
          <a:effectLst>
            <a:outerShdw dist="107763" dir="2700000" algn="ctr" rotWithShape="0">
              <a:srgbClr val="868686">
                <a:alpha val="50000"/>
              </a:srgbClr>
            </a:outerShdw>
          </a:effec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dirty="0" smtClean="0">
                <a:ln>
                  <a:noFill/>
                </a:ln>
                <a:solidFill>
                  <a:srgbClr val="00B0F0"/>
                </a:solidFill>
                <a:effectLst/>
                <a:latin typeface="Abel" pitchFamily="2" charset="0"/>
                <a:cs typeface="Arial" pitchFamily="34" charset="0"/>
              </a:rPr>
              <a:t>      </a:t>
            </a:r>
            <a:endParaRPr lang="fr-FR" sz="1000" b="1" dirty="0" smtClean="0">
              <a:solidFill>
                <a:srgbClr val="00B0F0"/>
              </a:solidFill>
              <a:latin typeface="Abel" pitchFamily="2"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00B0F0"/>
                </a:solidFill>
                <a:effectLst/>
                <a:latin typeface="Abel" pitchFamily="2" charset="0"/>
                <a:cs typeface="Arial" pitchFamily="34" charset="0"/>
              </a:rPr>
              <a:t>            </a:t>
            </a:r>
            <a:endParaRPr lang="fr-FR" sz="2800" b="1" dirty="0" smtClean="0">
              <a:solidFill>
                <a:srgbClr val="00B0F0"/>
              </a:solidFill>
              <a:latin typeface="Abel" pitchFamily="2"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endParaRPr lang="fr-FR" sz="2800" b="1" dirty="0" smtClean="0">
              <a:solidFill>
                <a:srgbClr val="00B0F0"/>
              </a:solidFill>
              <a:latin typeface="Abel" pitchFamily="2"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lang="fr-FR" sz="2800" b="1" i="1" u="sng" dirty="0" smtClean="0">
                <a:solidFill>
                  <a:srgbClr val="00B0F0"/>
                </a:solidFill>
                <a:latin typeface="Abel" pitchFamily="2" charset="0"/>
                <a:cs typeface="Arial" pitchFamily="34" charset="0"/>
              </a:rPr>
              <a:t>    </a:t>
            </a:r>
            <a:endParaRPr kumimoji="0" lang="fr-FR" sz="2800" b="1" i="0" u="none" strike="noStrike" cap="none" normalizeH="0" baseline="0" dirty="0" smtClean="0">
              <a:ln>
                <a:noFill/>
              </a:ln>
              <a:solidFill>
                <a:srgbClr val="00B0F0"/>
              </a:solidFill>
              <a:effectLst/>
              <a:latin typeface="Abel" pitchFamily="2"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dirty="0" smtClean="0">
              <a:ln>
                <a:noFill/>
              </a:ln>
              <a:solidFill>
                <a:srgbClr val="00B0F0"/>
              </a:solidFill>
              <a:effectLst/>
              <a:latin typeface="Abel" pitchFamily="2"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88" y="1"/>
            <a:ext cx="2018787" cy="1139705"/>
          </a:xfrm>
          <a:prstGeom prst="rect">
            <a:avLst/>
          </a:prstGeom>
        </p:spPr>
      </p:pic>
      <p:sp>
        <p:nvSpPr>
          <p:cNvPr id="7" name="Titre 1"/>
          <p:cNvSpPr txBox="1">
            <a:spLocks/>
          </p:cNvSpPr>
          <p:nvPr/>
        </p:nvSpPr>
        <p:spPr>
          <a:xfrm>
            <a:off x="2043575" y="333375"/>
            <a:ext cx="7079898" cy="647700"/>
          </a:xfrm>
          <a:prstGeom prst="rect">
            <a:avLst/>
          </a:prstGeom>
        </p:spPr>
        <p:txBody>
          <a:bodyPr rtlCol="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r-FR" sz="2800" b="1" dirty="0">
                <a:latin typeface="Abel" pitchFamily="2" charset="0"/>
              </a:rPr>
              <a:t>Le cahier des charges REAAP </a:t>
            </a: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5204" y="836712"/>
            <a:ext cx="5964237" cy="5928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288569258"/>
      </p:ext>
    </p:extLst>
  </p:cSld>
  <p:clrMapOvr>
    <a:masterClrMapping/>
  </p:clrMapOvr>
  <mc:AlternateContent xmlns:mc="http://schemas.openxmlformats.org/markup-compatibility/2006" xmlns:p14="http://schemas.microsoft.com/office/powerpoint/2010/main">
    <mc:Choice Requires="p14">
      <p:transition spd="slow" p14:dur="2000" advTm="72773"/>
    </mc:Choice>
    <mc:Fallback xmlns="">
      <p:transition spd="slow" advTm="72773"/>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noChangeShapeType="1"/>
          </p:cNvSpPr>
          <p:nvPr/>
        </p:nvSpPr>
        <p:spPr bwMode="auto">
          <a:xfrm>
            <a:off x="0" y="0"/>
            <a:ext cx="9144000" cy="6857999"/>
          </a:xfrm>
          <a:prstGeom prst="rect">
            <a:avLst/>
          </a:prstGeom>
          <a:solidFill>
            <a:srgbClr val="FFFFCC"/>
          </a:solidFill>
          <a:ln w="12700" cap="rnd" algn="in">
            <a:solidFill>
              <a:srgbClr val="6633FF"/>
            </a:solidFill>
            <a:prstDash val="dash"/>
            <a:miter lim="800000"/>
            <a:headEnd/>
            <a:tailEnd/>
          </a:ln>
          <a:effectLst>
            <a:outerShdw dist="107763" dir="2700000" algn="ctr" rotWithShape="0">
              <a:srgbClr val="868686">
                <a:alpha val="50000"/>
              </a:srgbClr>
            </a:outerShdw>
          </a:effec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dirty="0" smtClean="0">
                <a:ln>
                  <a:noFill/>
                </a:ln>
                <a:solidFill>
                  <a:srgbClr val="00B0F0"/>
                </a:solidFill>
                <a:effectLst/>
                <a:latin typeface="Abel" pitchFamily="2" charset="0"/>
                <a:cs typeface="Arial" pitchFamily="34" charset="0"/>
              </a:rPr>
              <a:t>      </a:t>
            </a:r>
            <a:endParaRPr lang="fr-FR" sz="1000" b="1" dirty="0" smtClean="0">
              <a:solidFill>
                <a:srgbClr val="00B0F0"/>
              </a:solidFill>
              <a:latin typeface="Abel" pitchFamily="2"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00B0F0"/>
                </a:solidFill>
                <a:effectLst/>
                <a:latin typeface="Abel" pitchFamily="2" charset="0"/>
                <a:cs typeface="Arial" pitchFamily="34" charset="0"/>
              </a:rPr>
              <a:t>            </a:t>
            </a:r>
            <a:endParaRPr lang="fr-FR" sz="2800" b="1" dirty="0" smtClean="0">
              <a:solidFill>
                <a:srgbClr val="00B0F0"/>
              </a:solidFill>
              <a:latin typeface="Abel" pitchFamily="2"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endParaRPr lang="fr-FR" sz="2800" b="1" dirty="0" smtClean="0">
              <a:solidFill>
                <a:srgbClr val="00B0F0"/>
              </a:solidFill>
              <a:latin typeface="Abel" pitchFamily="2"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lang="fr-FR" sz="2800" b="1" i="1" u="sng" dirty="0" smtClean="0">
                <a:solidFill>
                  <a:srgbClr val="00B0F0"/>
                </a:solidFill>
                <a:latin typeface="Abel" pitchFamily="2" charset="0"/>
                <a:cs typeface="Arial" pitchFamily="34" charset="0"/>
              </a:rPr>
              <a:t>    </a:t>
            </a:r>
            <a:endParaRPr kumimoji="0" lang="fr-FR" sz="2800" b="1" i="0" u="none" strike="noStrike" cap="none" normalizeH="0" baseline="0" dirty="0" smtClean="0">
              <a:ln>
                <a:noFill/>
              </a:ln>
              <a:solidFill>
                <a:srgbClr val="00B0F0"/>
              </a:solidFill>
              <a:effectLst/>
              <a:latin typeface="Abel" pitchFamily="2"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dirty="0" smtClean="0">
              <a:ln>
                <a:noFill/>
              </a:ln>
              <a:solidFill>
                <a:srgbClr val="00B0F0"/>
              </a:solidFill>
              <a:effectLst/>
              <a:latin typeface="Abel" pitchFamily="2"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88" y="1"/>
            <a:ext cx="2018787" cy="1139705"/>
          </a:xfrm>
          <a:prstGeom prst="rect">
            <a:avLst/>
          </a:prstGeom>
        </p:spPr>
      </p:pic>
      <p:sp>
        <p:nvSpPr>
          <p:cNvPr id="7" name="Titre 1"/>
          <p:cNvSpPr txBox="1">
            <a:spLocks/>
          </p:cNvSpPr>
          <p:nvPr/>
        </p:nvSpPr>
        <p:spPr>
          <a:xfrm>
            <a:off x="2043575" y="333375"/>
            <a:ext cx="7079898" cy="647700"/>
          </a:xfrm>
          <a:prstGeom prst="rect">
            <a:avLst/>
          </a:prstGeom>
        </p:spPr>
        <p:txBody>
          <a:bodyPr rtlCol="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r-FR" sz="2800" b="1" dirty="0">
                <a:latin typeface="Abel" pitchFamily="2" charset="0"/>
              </a:rPr>
              <a:t>Le cahier des charges REAAP </a:t>
            </a: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3375" y="1349375"/>
            <a:ext cx="5935663"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080437821"/>
      </p:ext>
    </p:extLst>
  </p:cSld>
  <p:clrMapOvr>
    <a:masterClrMapping/>
  </p:clrMapOvr>
  <mc:AlternateContent xmlns:mc="http://schemas.openxmlformats.org/markup-compatibility/2006" xmlns:p14="http://schemas.microsoft.com/office/powerpoint/2010/main">
    <mc:Choice Requires="p14">
      <p:transition spd="slow" p14:dur="2000" advTm="72773"/>
    </mc:Choice>
    <mc:Fallback xmlns="">
      <p:transition spd="slow" advTm="72773"/>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noChangeShapeType="1"/>
          </p:cNvSpPr>
          <p:nvPr/>
        </p:nvSpPr>
        <p:spPr bwMode="auto">
          <a:xfrm>
            <a:off x="0" y="0"/>
            <a:ext cx="9144000" cy="6857999"/>
          </a:xfrm>
          <a:prstGeom prst="rect">
            <a:avLst/>
          </a:prstGeom>
          <a:solidFill>
            <a:srgbClr val="FFFFCC"/>
          </a:solidFill>
          <a:ln w="12700" cap="rnd" algn="in">
            <a:solidFill>
              <a:srgbClr val="6633FF"/>
            </a:solidFill>
            <a:prstDash val="dash"/>
            <a:miter lim="800000"/>
            <a:headEnd/>
            <a:tailEnd/>
          </a:ln>
          <a:effectLst>
            <a:outerShdw dist="107763" dir="2700000" algn="ctr" rotWithShape="0">
              <a:srgbClr val="868686">
                <a:alpha val="50000"/>
              </a:srgbClr>
            </a:outerShdw>
          </a:effec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dirty="0" smtClean="0">
                <a:ln>
                  <a:noFill/>
                </a:ln>
                <a:solidFill>
                  <a:srgbClr val="00B0F0"/>
                </a:solidFill>
                <a:effectLst/>
                <a:latin typeface="Abel" pitchFamily="2" charset="0"/>
                <a:cs typeface="Arial" pitchFamily="34" charset="0"/>
              </a:rPr>
              <a:t>      </a:t>
            </a:r>
            <a:endParaRPr lang="fr-FR" sz="1000" b="1" dirty="0" smtClean="0">
              <a:solidFill>
                <a:srgbClr val="00B0F0"/>
              </a:solidFill>
              <a:latin typeface="Abel" pitchFamily="2"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00B0F0"/>
                </a:solidFill>
                <a:effectLst/>
                <a:latin typeface="Abel" pitchFamily="2" charset="0"/>
                <a:cs typeface="Arial" pitchFamily="34" charset="0"/>
              </a:rPr>
              <a:t>            </a:t>
            </a:r>
            <a:endParaRPr lang="fr-FR" sz="2800" b="1" dirty="0" smtClean="0">
              <a:solidFill>
                <a:srgbClr val="00B0F0"/>
              </a:solidFill>
              <a:latin typeface="Abel" pitchFamily="2"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endParaRPr lang="fr-FR" sz="2800" b="1" dirty="0" smtClean="0">
              <a:solidFill>
                <a:srgbClr val="00B0F0"/>
              </a:solidFill>
              <a:latin typeface="Abel" pitchFamily="2"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lang="fr-FR" sz="2800" b="1" i="1" u="sng" dirty="0" smtClean="0">
                <a:solidFill>
                  <a:srgbClr val="00B0F0"/>
                </a:solidFill>
                <a:latin typeface="Abel" pitchFamily="2" charset="0"/>
                <a:cs typeface="Arial" pitchFamily="34" charset="0"/>
              </a:rPr>
              <a:t>    </a:t>
            </a:r>
            <a:endParaRPr kumimoji="0" lang="fr-FR" sz="2800" b="1" i="0" u="none" strike="noStrike" cap="none" normalizeH="0" baseline="0" dirty="0" smtClean="0">
              <a:ln>
                <a:noFill/>
              </a:ln>
              <a:solidFill>
                <a:srgbClr val="00B0F0"/>
              </a:solidFill>
              <a:effectLst/>
              <a:latin typeface="Abel" pitchFamily="2"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dirty="0" smtClean="0">
              <a:ln>
                <a:noFill/>
              </a:ln>
              <a:solidFill>
                <a:srgbClr val="00B0F0"/>
              </a:solidFill>
              <a:effectLst/>
              <a:latin typeface="Abel" pitchFamily="2"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88" y="1"/>
            <a:ext cx="2018787" cy="1139705"/>
          </a:xfrm>
          <a:prstGeom prst="rect">
            <a:avLst/>
          </a:prstGeom>
        </p:spPr>
      </p:pic>
      <p:sp>
        <p:nvSpPr>
          <p:cNvPr id="7" name="Titre 1"/>
          <p:cNvSpPr txBox="1">
            <a:spLocks/>
          </p:cNvSpPr>
          <p:nvPr/>
        </p:nvSpPr>
        <p:spPr>
          <a:xfrm>
            <a:off x="2043575" y="333375"/>
            <a:ext cx="7079898" cy="647700"/>
          </a:xfrm>
          <a:prstGeom prst="rect">
            <a:avLst/>
          </a:prstGeom>
        </p:spPr>
        <p:txBody>
          <a:bodyPr rtlCol="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r-FR" sz="2800" b="1" dirty="0">
                <a:latin typeface="Abel" pitchFamily="2" charset="0"/>
              </a:rPr>
              <a:t>Le cahier des charges REAAP </a:t>
            </a: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1405494"/>
            <a:ext cx="6552728" cy="4024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831081694"/>
      </p:ext>
    </p:extLst>
  </p:cSld>
  <p:clrMapOvr>
    <a:masterClrMapping/>
  </p:clrMapOvr>
  <mc:AlternateContent xmlns:mc="http://schemas.openxmlformats.org/markup-compatibility/2006" xmlns:p14="http://schemas.microsoft.com/office/powerpoint/2010/main">
    <mc:Choice Requires="p14">
      <p:transition spd="slow" p14:dur="2000" advTm="72773"/>
    </mc:Choice>
    <mc:Fallback xmlns="">
      <p:transition spd="slow" advTm="72773"/>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noChangeShapeType="1"/>
          </p:cNvSpPr>
          <p:nvPr/>
        </p:nvSpPr>
        <p:spPr bwMode="auto">
          <a:xfrm>
            <a:off x="0" y="0"/>
            <a:ext cx="9144000" cy="6857999"/>
          </a:xfrm>
          <a:prstGeom prst="rect">
            <a:avLst/>
          </a:prstGeom>
          <a:solidFill>
            <a:srgbClr val="FFFFCC"/>
          </a:solidFill>
          <a:ln w="12700" cap="rnd" algn="in">
            <a:solidFill>
              <a:srgbClr val="6633FF"/>
            </a:solidFill>
            <a:prstDash val="dash"/>
            <a:miter lim="800000"/>
            <a:headEnd/>
            <a:tailEnd/>
          </a:ln>
          <a:effectLst>
            <a:outerShdw dist="107763" dir="2700000" algn="ctr" rotWithShape="0">
              <a:srgbClr val="868686">
                <a:alpha val="50000"/>
              </a:srgbClr>
            </a:outerShdw>
          </a:effec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dirty="0" smtClean="0">
                <a:ln>
                  <a:noFill/>
                </a:ln>
                <a:solidFill>
                  <a:srgbClr val="00B0F0"/>
                </a:solidFill>
                <a:effectLst/>
                <a:latin typeface="Abel" pitchFamily="2" charset="0"/>
                <a:cs typeface="Arial" pitchFamily="34" charset="0"/>
              </a:rPr>
              <a:t>      </a:t>
            </a:r>
            <a:endParaRPr lang="fr-FR" sz="1000" b="1" dirty="0">
              <a:solidFill>
                <a:srgbClr val="00B0F0"/>
              </a:solidFill>
              <a:latin typeface="Abel" pitchFamily="2"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00B0F0"/>
                </a:solidFill>
                <a:effectLst/>
                <a:latin typeface="Abel" pitchFamily="2" charset="0"/>
                <a:cs typeface="Arial" pitchFamily="34" charset="0"/>
              </a:rPr>
              <a:t>            </a:t>
            </a:r>
            <a:endParaRPr lang="fr-FR" sz="2800" b="1" dirty="0">
              <a:solidFill>
                <a:srgbClr val="00B0F0"/>
              </a:solidFill>
              <a:latin typeface="Abel" pitchFamily="2"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endParaRPr lang="fr-FR" sz="2800" b="1" dirty="0" smtClean="0">
              <a:solidFill>
                <a:srgbClr val="00B0F0"/>
              </a:solidFill>
              <a:latin typeface="Abel" pitchFamily="2"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lang="fr-FR" sz="2800" b="1" i="1" u="sng" dirty="0" smtClean="0">
                <a:solidFill>
                  <a:srgbClr val="00B0F0"/>
                </a:solidFill>
                <a:latin typeface="Abel" pitchFamily="2" charset="0"/>
                <a:cs typeface="Arial" pitchFamily="34" charset="0"/>
              </a:rPr>
              <a:t>    </a:t>
            </a:r>
            <a:endParaRPr kumimoji="0" lang="fr-FR" sz="2800" b="1" i="0" u="none" strike="noStrike" cap="none" normalizeH="0" baseline="0" dirty="0">
              <a:ln>
                <a:noFill/>
              </a:ln>
              <a:solidFill>
                <a:srgbClr val="00B0F0"/>
              </a:solidFill>
              <a:effectLst/>
              <a:latin typeface="Abel" pitchFamily="2"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dirty="0" smtClean="0">
              <a:ln>
                <a:noFill/>
              </a:ln>
              <a:solidFill>
                <a:srgbClr val="00B0F0"/>
              </a:solidFill>
              <a:effectLst/>
              <a:latin typeface="Abel" pitchFamily="2"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88" y="1"/>
            <a:ext cx="2018787" cy="1139705"/>
          </a:xfrm>
          <a:prstGeom prst="rect">
            <a:avLst/>
          </a:prstGeom>
        </p:spPr>
      </p:pic>
      <p:sp>
        <p:nvSpPr>
          <p:cNvPr id="4" name="Titre 1"/>
          <p:cNvSpPr txBox="1">
            <a:spLocks/>
          </p:cNvSpPr>
          <p:nvPr/>
        </p:nvSpPr>
        <p:spPr>
          <a:xfrm>
            <a:off x="1562210" y="333375"/>
            <a:ext cx="7561263" cy="647700"/>
          </a:xfrm>
          <a:prstGeom prst="rect">
            <a:avLst/>
          </a:prstGeom>
        </p:spPr>
        <p:txBody>
          <a:bodyPr rtlCol="0">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r-FR" dirty="0" smtClean="0">
                <a:latin typeface="Abel" pitchFamily="2" charset="0"/>
              </a:rPr>
              <a:t>Appel à projets REAAP</a:t>
            </a:r>
          </a:p>
        </p:txBody>
      </p:sp>
      <p:sp>
        <p:nvSpPr>
          <p:cNvPr id="2" name="Rectangle à coins arrondis 1"/>
          <p:cNvSpPr/>
          <p:nvPr/>
        </p:nvSpPr>
        <p:spPr>
          <a:xfrm>
            <a:off x="611560" y="1556792"/>
            <a:ext cx="2160240" cy="1512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atin typeface="Abel" pitchFamily="2" charset="0"/>
              </a:rPr>
              <a:t>Constitution du dossier par le porteur de projet</a:t>
            </a:r>
            <a:endParaRPr lang="fr-FR" dirty="0">
              <a:latin typeface="Abel" pitchFamily="2" charset="0"/>
            </a:endParaRPr>
          </a:p>
        </p:txBody>
      </p:sp>
      <p:sp>
        <p:nvSpPr>
          <p:cNvPr id="7" name="Rectangle à coins arrondis 6"/>
          <p:cNvSpPr/>
          <p:nvPr/>
        </p:nvSpPr>
        <p:spPr>
          <a:xfrm>
            <a:off x="3324197" y="1556792"/>
            <a:ext cx="2168624" cy="1512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atin typeface="Abel" pitchFamily="2" charset="0"/>
              </a:rPr>
              <a:t>Envoi du dossier à la Caf  et aux partenaires sollicités</a:t>
            </a:r>
            <a:endParaRPr lang="fr-FR" dirty="0">
              <a:latin typeface="Abel" pitchFamily="2" charset="0"/>
            </a:endParaRPr>
          </a:p>
        </p:txBody>
      </p:sp>
      <p:sp>
        <p:nvSpPr>
          <p:cNvPr id="8" name="Rectangle à coins arrondis 7"/>
          <p:cNvSpPr/>
          <p:nvPr/>
        </p:nvSpPr>
        <p:spPr>
          <a:xfrm>
            <a:off x="6013402" y="1556792"/>
            <a:ext cx="2160829" cy="1512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smtClean="0">
              <a:latin typeface="Abel" pitchFamily="2" charset="0"/>
            </a:endParaRPr>
          </a:p>
          <a:p>
            <a:pPr algn="ctr"/>
            <a:r>
              <a:rPr lang="fr-FR" dirty="0" smtClean="0">
                <a:latin typeface="Abel" pitchFamily="2" charset="0"/>
              </a:rPr>
              <a:t>Reprise des bilans  N-1</a:t>
            </a:r>
            <a:endParaRPr lang="fr-FR" dirty="0">
              <a:latin typeface="Abel" pitchFamily="2" charset="0"/>
            </a:endParaRPr>
          </a:p>
        </p:txBody>
      </p:sp>
      <p:sp>
        <p:nvSpPr>
          <p:cNvPr id="9" name="Rectangle à coins arrondis 8"/>
          <p:cNvSpPr/>
          <p:nvPr/>
        </p:nvSpPr>
        <p:spPr>
          <a:xfrm>
            <a:off x="611560" y="3825044"/>
            <a:ext cx="2160240" cy="1512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atin typeface="Abel" pitchFamily="2" charset="0"/>
              </a:rPr>
              <a:t>Notification de décision envoyée par chaque institution</a:t>
            </a:r>
          </a:p>
          <a:p>
            <a:pPr algn="ctr"/>
            <a:r>
              <a:rPr lang="fr-FR" sz="1200" dirty="0" smtClean="0">
                <a:latin typeface="Abel" pitchFamily="2" charset="0"/>
              </a:rPr>
              <a:t>(CAF, Département, MSA…)</a:t>
            </a:r>
            <a:endParaRPr lang="fr-FR" sz="1200" dirty="0">
              <a:latin typeface="Abel" pitchFamily="2" charset="0"/>
            </a:endParaRPr>
          </a:p>
        </p:txBody>
      </p:sp>
      <p:sp>
        <p:nvSpPr>
          <p:cNvPr id="10" name="Rectangle à coins arrondis 9"/>
          <p:cNvSpPr/>
          <p:nvPr/>
        </p:nvSpPr>
        <p:spPr>
          <a:xfrm>
            <a:off x="3320194" y="3836172"/>
            <a:ext cx="2168624" cy="14899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atin typeface="Abel" pitchFamily="2" charset="0"/>
              </a:rPr>
              <a:t>Décision d’attribution financière par chaque institution</a:t>
            </a:r>
            <a:endParaRPr lang="fr-FR" dirty="0">
              <a:latin typeface="Abel" pitchFamily="2" charset="0"/>
            </a:endParaRPr>
          </a:p>
        </p:txBody>
      </p:sp>
      <p:sp>
        <p:nvSpPr>
          <p:cNvPr id="11" name="Rectangle à coins arrondis 10"/>
          <p:cNvSpPr/>
          <p:nvPr/>
        </p:nvSpPr>
        <p:spPr>
          <a:xfrm>
            <a:off x="6104694" y="3825044"/>
            <a:ext cx="2069537" cy="1512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atin typeface="Abel" pitchFamily="2" charset="0"/>
              </a:rPr>
              <a:t>Comité technique départemental pour validation et financements des projets</a:t>
            </a:r>
            <a:endParaRPr lang="fr-FR" dirty="0">
              <a:latin typeface="Abel" pitchFamily="2" charset="0"/>
            </a:endParaRPr>
          </a:p>
        </p:txBody>
      </p:sp>
      <p:sp>
        <p:nvSpPr>
          <p:cNvPr id="15" name="Flèche droite 14"/>
          <p:cNvSpPr/>
          <p:nvPr/>
        </p:nvSpPr>
        <p:spPr>
          <a:xfrm>
            <a:off x="2869255" y="2236563"/>
            <a:ext cx="360040" cy="427061"/>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lèche droite 15"/>
          <p:cNvSpPr/>
          <p:nvPr/>
        </p:nvSpPr>
        <p:spPr>
          <a:xfrm>
            <a:off x="5594698" y="2236563"/>
            <a:ext cx="360040" cy="458920"/>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lèche gauche 16"/>
          <p:cNvSpPr/>
          <p:nvPr/>
        </p:nvSpPr>
        <p:spPr>
          <a:xfrm>
            <a:off x="5594698" y="4329100"/>
            <a:ext cx="416872" cy="432048"/>
          </a:xfrm>
          <a:prstGeom prst="lef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lèche gauche 17"/>
          <p:cNvSpPr/>
          <p:nvPr/>
        </p:nvSpPr>
        <p:spPr>
          <a:xfrm>
            <a:off x="2824456" y="4385598"/>
            <a:ext cx="360040" cy="396044"/>
          </a:xfrm>
          <a:prstGeom prst="lef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Flèche vers le bas 18"/>
          <p:cNvSpPr/>
          <p:nvPr/>
        </p:nvSpPr>
        <p:spPr>
          <a:xfrm>
            <a:off x="6950788" y="3181186"/>
            <a:ext cx="396044" cy="495625"/>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1" name="Connecteur droit avec flèche 20"/>
          <p:cNvCxnSpPr/>
          <p:nvPr/>
        </p:nvCxnSpPr>
        <p:spPr>
          <a:xfrm flipV="1">
            <a:off x="3779912" y="1268760"/>
            <a:ext cx="360040"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4139952" y="1139706"/>
            <a:ext cx="1584176" cy="2730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24" name="Rectangle 23"/>
          <p:cNvSpPr/>
          <p:nvPr/>
        </p:nvSpPr>
        <p:spPr>
          <a:xfrm>
            <a:off x="4143954" y="1024213"/>
            <a:ext cx="1450743"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400" b="1" dirty="0" smtClean="0">
                <a:solidFill>
                  <a:srgbClr val="FF0000"/>
                </a:solidFill>
                <a:latin typeface="Abel" pitchFamily="2" charset="0"/>
              </a:rPr>
              <a:t>Dead line 7 février 2020</a:t>
            </a:r>
            <a:endParaRPr lang="fr-FR" sz="1400" b="1" dirty="0">
              <a:solidFill>
                <a:srgbClr val="FF0000"/>
              </a:solidFill>
              <a:latin typeface="Abel" pitchFamily="2" charset="0"/>
            </a:endParaRPr>
          </a:p>
        </p:txBody>
      </p:sp>
      <p:sp>
        <p:nvSpPr>
          <p:cNvPr id="25" name="Rectangle 24"/>
          <p:cNvSpPr/>
          <p:nvPr/>
        </p:nvSpPr>
        <p:spPr>
          <a:xfrm>
            <a:off x="7148810" y="5445224"/>
            <a:ext cx="1455638"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400" b="1" dirty="0" smtClean="0">
                <a:solidFill>
                  <a:srgbClr val="FF0000"/>
                </a:solidFill>
                <a:latin typeface="Abel" pitchFamily="2" charset="0"/>
              </a:rPr>
              <a:t>Fin février/début mars 2020</a:t>
            </a:r>
            <a:endParaRPr lang="fr-FR" sz="1400" b="1" dirty="0">
              <a:solidFill>
                <a:srgbClr val="FF0000"/>
              </a:solidFill>
              <a:latin typeface="Abel" pitchFamily="2" charset="0"/>
            </a:endParaRPr>
          </a:p>
        </p:txBody>
      </p:sp>
      <p:cxnSp>
        <p:nvCxnSpPr>
          <p:cNvPr id="26" name="Connecteur droit avec flèche 25"/>
          <p:cNvCxnSpPr/>
          <p:nvPr/>
        </p:nvCxnSpPr>
        <p:spPr>
          <a:xfrm>
            <a:off x="6770768" y="5337212"/>
            <a:ext cx="368694" cy="25202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000246739"/>
      </p:ext>
    </p:extLst>
  </p:cSld>
  <p:clrMapOvr>
    <a:masterClrMapping/>
  </p:clrMapOvr>
  <mc:AlternateContent xmlns:mc="http://schemas.openxmlformats.org/markup-compatibility/2006" xmlns:p14="http://schemas.microsoft.com/office/powerpoint/2010/main">
    <mc:Choice Requires="p14">
      <p:transition spd="slow" p14:dur="2000" advTm="72773"/>
    </mc:Choice>
    <mc:Fallback xmlns="">
      <p:transition spd="slow" advTm="72773"/>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noChangeShapeType="1"/>
          </p:cNvSpPr>
          <p:nvPr/>
        </p:nvSpPr>
        <p:spPr bwMode="auto">
          <a:xfrm>
            <a:off x="0" y="0"/>
            <a:ext cx="9144000" cy="6857999"/>
          </a:xfrm>
          <a:prstGeom prst="rect">
            <a:avLst/>
          </a:prstGeom>
          <a:solidFill>
            <a:srgbClr val="FFFFCC"/>
          </a:solidFill>
          <a:ln w="12700" cap="rnd" algn="in">
            <a:solidFill>
              <a:srgbClr val="6633FF"/>
            </a:solidFill>
            <a:prstDash val="dash"/>
            <a:miter lim="800000"/>
            <a:headEnd/>
            <a:tailEnd/>
          </a:ln>
          <a:effectLst>
            <a:outerShdw dist="107763" dir="2700000" algn="ctr" rotWithShape="0">
              <a:srgbClr val="868686">
                <a:alpha val="50000"/>
              </a:srgbClr>
            </a:outerShdw>
          </a:effec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dirty="0" smtClean="0">
                <a:ln>
                  <a:noFill/>
                </a:ln>
                <a:solidFill>
                  <a:srgbClr val="00B0F0"/>
                </a:solidFill>
                <a:effectLst/>
                <a:latin typeface="Abel" pitchFamily="2" charset="0"/>
                <a:cs typeface="Arial" pitchFamily="34" charset="0"/>
              </a:rPr>
              <a:t>      </a:t>
            </a:r>
            <a:endParaRPr lang="fr-FR" sz="1000" b="1" dirty="0">
              <a:solidFill>
                <a:srgbClr val="00B0F0"/>
              </a:solidFill>
              <a:latin typeface="Abel" pitchFamily="2"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00B0F0"/>
                </a:solidFill>
                <a:effectLst/>
                <a:latin typeface="Abel" pitchFamily="2" charset="0"/>
                <a:cs typeface="Arial" pitchFamily="34" charset="0"/>
              </a:rPr>
              <a:t>            </a:t>
            </a:r>
            <a:endParaRPr lang="fr-FR" sz="2800" b="1" dirty="0">
              <a:solidFill>
                <a:srgbClr val="00B0F0"/>
              </a:solidFill>
              <a:latin typeface="Abel" pitchFamily="2"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endParaRPr lang="fr-FR" sz="2800" b="1" dirty="0" smtClean="0">
              <a:solidFill>
                <a:srgbClr val="00B0F0"/>
              </a:solidFill>
              <a:latin typeface="Abel" pitchFamily="2"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lang="fr-FR" sz="2800" b="1" i="1" u="sng" dirty="0" smtClean="0">
                <a:solidFill>
                  <a:srgbClr val="00B0F0"/>
                </a:solidFill>
                <a:latin typeface="Abel" pitchFamily="2" charset="0"/>
                <a:cs typeface="Arial" pitchFamily="34" charset="0"/>
              </a:rPr>
              <a:t>    </a:t>
            </a:r>
            <a:endParaRPr kumimoji="0" lang="fr-FR" sz="2800" b="1" i="0" u="none" strike="noStrike" cap="none" normalizeH="0" baseline="0" dirty="0">
              <a:ln>
                <a:noFill/>
              </a:ln>
              <a:solidFill>
                <a:srgbClr val="00B0F0"/>
              </a:solidFill>
              <a:effectLst/>
              <a:latin typeface="Abel" pitchFamily="2"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dirty="0" smtClean="0">
              <a:ln>
                <a:noFill/>
              </a:ln>
              <a:solidFill>
                <a:srgbClr val="00B0F0"/>
              </a:solidFill>
              <a:effectLst/>
              <a:latin typeface="Abel" pitchFamily="2"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88" y="1"/>
            <a:ext cx="2018787" cy="1139705"/>
          </a:xfrm>
          <a:prstGeom prst="rect">
            <a:avLst/>
          </a:prstGeom>
        </p:spPr>
      </p:pic>
      <p:sp>
        <p:nvSpPr>
          <p:cNvPr id="4" name="Titre 1"/>
          <p:cNvSpPr txBox="1">
            <a:spLocks/>
          </p:cNvSpPr>
          <p:nvPr/>
        </p:nvSpPr>
        <p:spPr>
          <a:xfrm>
            <a:off x="1562210" y="333375"/>
            <a:ext cx="7561263" cy="647700"/>
          </a:xfrm>
          <a:prstGeom prst="rect">
            <a:avLst/>
          </a:prstGeom>
        </p:spPr>
        <p:txBody>
          <a:bodyPr rtlCol="0">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r-FR" dirty="0">
                <a:latin typeface="Abel" pitchFamily="2" charset="0"/>
              </a:rPr>
              <a:t>A</a:t>
            </a:r>
            <a:r>
              <a:rPr lang="fr-FR" dirty="0" smtClean="0">
                <a:latin typeface="Abel" pitchFamily="2" charset="0"/>
              </a:rPr>
              <a:t>ppel à projets REAAP 2020</a:t>
            </a:r>
          </a:p>
        </p:txBody>
      </p:sp>
      <p:sp>
        <p:nvSpPr>
          <p:cNvPr id="7" name="Sous-titre 2"/>
          <p:cNvSpPr txBox="1">
            <a:spLocks/>
          </p:cNvSpPr>
          <p:nvPr/>
        </p:nvSpPr>
        <p:spPr>
          <a:xfrm>
            <a:off x="791369" y="981075"/>
            <a:ext cx="7561262" cy="5183782"/>
          </a:xfrm>
          <a:prstGeom prst="rect">
            <a:avLst/>
          </a:prstGeom>
        </p:spPr>
        <p:txBody>
          <a:bodyPr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defRPr/>
            </a:pPr>
            <a:r>
              <a:rPr lang="fr-FR" b="1" u="sng" dirty="0" smtClean="0">
                <a:latin typeface="Abel" pitchFamily="2" charset="0"/>
              </a:rPr>
              <a:t>  *</a:t>
            </a:r>
            <a:r>
              <a:rPr lang="fr-FR" sz="2500" b="1" u="sng" dirty="0" smtClean="0">
                <a:latin typeface="Abel" pitchFamily="2" charset="0"/>
              </a:rPr>
              <a:t>Le dossier de demande de subvention</a:t>
            </a:r>
          </a:p>
          <a:p>
            <a:pPr algn="ctr">
              <a:buFont typeface="Arial" pitchFamily="34" charset="0"/>
              <a:buNone/>
              <a:defRPr/>
            </a:pPr>
            <a:endParaRPr lang="fr-FR" sz="2500" dirty="0" smtClean="0">
              <a:latin typeface="+mj-lt"/>
            </a:endParaRPr>
          </a:p>
          <a:p>
            <a:pPr algn="ctr">
              <a:buFont typeface="Arial" pitchFamily="34" charset="0"/>
              <a:buNone/>
              <a:defRPr/>
            </a:pPr>
            <a:endParaRPr lang="fr-FR" sz="2500" dirty="0">
              <a:latin typeface="+mj-lt"/>
            </a:endParaRPr>
          </a:p>
          <a:p>
            <a:pPr algn="ctr">
              <a:buFont typeface="Arial" pitchFamily="34" charset="0"/>
              <a:buNone/>
              <a:defRPr/>
            </a:pPr>
            <a:endParaRPr lang="fr-FR" sz="2500" dirty="0" smtClean="0">
              <a:latin typeface="Abel" pitchFamily="2" charset="0"/>
            </a:endParaRPr>
          </a:p>
          <a:p>
            <a:pPr algn="just">
              <a:buFontTx/>
              <a:buChar char="-"/>
              <a:defRPr/>
            </a:pPr>
            <a:r>
              <a:rPr lang="fr-FR" sz="2900" b="1" i="1" dirty="0" smtClean="0">
                <a:latin typeface="Abel" pitchFamily="2" charset="0"/>
              </a:rPr>
              <a:t>Une demande de subvention</a:t>
            </a:r>
          </a:p>
          <a:p>
            <a:pPr marL="0" indent="0" algn="just">
              <a:buNone/>
              <a:defRPr/>
            </a:pPr>
            <a:endParaRPr lang="fr-FR" sz="2900" b="1" dirty="0">
              <a:latin typeface="Abel" pitchFamily="2" charset="0"/>
            </a:endParaRPr>
          </a:p>
          <a:p>
            <a:pPr marL="0" indent="0" algn="just">
              <a:buNone/>
              <a:defRPr/>
            </a:pPr>
            <a:r>
              <a:rPr lang="fr-FR" sz="2900" dirty="0" smtClean="0">
                <a:latin typeface="Abel" pitchFamily="2" charset="0"/>
                <a:sym typeface="Wingdings"/>
              </a:rPr>
              <a:t> </a:t>
            </a:r>
            <a:r>
              <a:rPr lang="fr-FR" sz="2900" dirty="0" smtClean="0">
                <a:latin typeface="Abel" pitchFamily="2" charset="0"/>
              </a:rPr>
              <a:t>Présentation du porteur de projet</a:t>
            </a:r>
          </a:p>
          <a:p>
            <a:pPr marL="0" indent="0" algn="just">
              <a:buNone/>
              <a:defRPr/>
            </a:pPr>
            <a:r>
              <a:rPr lang="fr-FR" sz="2900" dirty="0">
                <a:latin typeface="Abel" pitchFamily="2" charset="0"/>
                <a:sym typeface="Wingdings"/>
              </a:rPr>
              <a:t> </a:t>
            </a:r>
            <a:r>
              <a:rPr lang="fr-FR" sz="2900" dirty="0" smtClean="0">
                <a:latin typeface="Abel" pitchFamily="2" charset="0"/>
              </a:rPr>
              <a:t>Présentation de l’action</a:t>
            </a:r>
          </a:p>
          <a:p>
            <a:pPr marL="0" indent="0" algn="just">
              <a:buNone/>
              <a:defRPr/>
            </a:pPr>
            <a:r>
              <a:rPr lang="fr-FR" sz="2900" dirty="0">
                <a:latin typeface="Abel" pitchFamily="2" charset="0"/>
                <a:sym typeface="Wingdings"/>
              </a:rPr>
              <a:t> </a:t>
            </a:r>
            <a:r>
              <a:rPr lang="fr-FR" sz="2900" dirty="0" smtClean="0">
                <a:latin typeface="Abel" pitchFamily="2" charset="0"/>
              </a:rPr>
              <a:t>Budget prévisionnel </a:t>
            </a:r>
            <a:r>
              <a:rPr lang="fr-FR" sz="2900" b="1" dirty="0" smtClean="0">
                <a:latin typeface="Abel" pitchFamily="2" charset="0"/>
              </a:rPr>
              <a:t>(à l’équilibre)</a:t>
            </a:r>
          </a:p>
          <a:p>
            <a:pPr marL="0" indent="0" algn="just">
              <a:buNone/>
              <a:defRPr/>
            </a:pPr>
            <a:endParaRPr lang="fr-FR" sz="1700" dirty="0" smtClean="0">
              <a:latin typeface="+mj-lt"/>
            </a:endParaRPr>
          </a:p>
          <a:p>
            <a:pPr marL="0" indent="0" algn="just">
              <a:buNone/>
              <a:defRPr/>
            </a:pPr>
            <a:endParaRPr lang="fr-FR" sz="2000" b="1" dirty="0" smtClean="0">
              <a:latin typeface="+mj-lt"/>
            </a:endParaRPr>
          </a:p>
          <a:p>
            <a:pPr marL="0" indent="0" algn="just">
              <a:buNone/>
              <a:defRPr/>
            </a:pPr>
            <a:r>
              <a:rPr lang="fr-FR" sz="2000" b="1" dirty="0" smtClean="0">
                <a:latin typeface="+mj-lt"/>
              </a:rPr>
              <a:t>*Etant donné les changements sur la typologie des actions, </a:t>
            </a:r>
          </a:p>
          <a:p>
            <a:pPr marL="0" indent="0" algn="just">
              <a:buNone/>
              <a:defRPr/>
            </a:pPr>
            <a:r>
              <a:rPr lang="fr-FR" sz="2000" b="1" dirty="0" smtClean="0">
                <a:latin typeface="+mj-lt"/>
              </a:rPr>
              <a:t>ne pas utiliser la version du document 2019</a:t>
            </a:r>
            <a:r>
              <a:rPr lang="fr-FR" sz="2000" b="1" dirty="0">
                <a:latin typeface="+mj-lt"/>
              </a:rPr>
              <a:t>.</a:t>
            </a:r>
          </a:p>
          <a:p>
            <a:pPr marL="0" indent="0" algn="just">
              <a:buNone/>
              <a:defRPr/>
            </a:pPr>
            <a:endParaRPr lang="fr-FR" sz="2000" b="1" dirty="0" smtClean="0">
              <a:latin typeface="+mj-lt"/>
            </a:endParaRPr>
          </a:p>
          <a:p>
            <a:pPr marL="0" indent="0" algn="just">
              <a:buNone/>
              <a:defRPr/>
            </a:pPr>
            <a:endParaRPr lang="fr-FR" sz="2000" b="1" dirty="0" smtClean="0">
              <a:latin typeface="+mj-lt"/>
            </a:endParaRPr>
          </a:p>
          <a:p>
            <a:pPr algn="just">
              <a:buFontTx/>
              <a:buChar char="-"/>
              <a:defRPr/>
            </a:pPr>
            <a:endParaRPr lang="fr-FR" sz="2000" b="1" dirty="0">
              <a:latin typeface="+mj-lt"/>
            </a:endParaRPr>
          </a:p>
          <a:p>
            <a:pPr marL="0" indent="0" algn="just">
              <a:buNone/>
              <a:defRPr/>
            </a:pPr>
            <a:endParaRPr lang="fr-FR" sz="2000" b="1" dirty="0" smtClean="0">
              <a:latin typeface="+mj-lt"/>
            </a:endParaRPr>
          </a:p>
          <a:p>
            <a:pPr marL="0" indent="0" algn="just">
              <a:buNone/>
              <a:defRPr/>
            </a:pPr>
            <a:endParaRPr lang="fr-FR" sz="2000" b="1" dirty="0">
              <a:latin typeface="+mj-lt"/>
            </a:endParaRPr>
          </a:p>
          <a:p>
            <a:pPr marL="0" indent="0" algn="just">
              <a:buNone/>
              <a:defRPr/>
            </a:pPr>
            <a:endParaRPr lang="fr-FR" sz="2000" b="1" dirty="0" smtClean="0">
              <a:latin typeface="+mj-lt"/>
            </a:endParaRPr>
          </a:p>
          <a:p>
            <a:pPr marL="0" indent="0" algn="just">
              <a:buNone/>
              <a:defRPr/>
            </a:pPr>
            <a:endParaRPr lang="fr-FR" sz="2000" dirty="0" smtClean="0">
              <a:latin typeface="Abel" pitchFamily="2" charset="0"/>
            </a:endParaRPr>
          </a:p>
          <a:p>
            <a:pPr algn="just">
              <a:buFont typeface="Arial" pitchFamily="34" charset="0"/>
              <a:buNone/>
              <a:defRPr/>
            </a:pPr>
            <a:r>
              <a:rPr lang="fr-FR" sz="2000" b="1" dirty="0" smtClean="0"/>
              <a:t> </a:t>
            </a:r>
            <a:endParaRPr lang="fr-FR" sz="2000" dirty="0" smtClean="0"/>
          </a:p>
          <a:p>
            <a:pPr algn="just">
              <a:buFont typeface="Arial" pitchFamily="34" charset="0"/>
              <a:buNone/>
              <a:defRPr/>
            </a:pPr>
            <a:endParaRPr lang="fr-FR" sz="2000" dirty="0" smtClean="0"/>
          </a:p>
        </p:txBody>
      </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8651" y="1331176"/>
            <a:ext cx="3847524" cy="5445224"/>
          </a:xfrm>
          <a:prstGeom prst="rect">
            <a:avLst/>
          </a:prstGeom>
        </p:spPr>
      </p:pic>
    </p:spTree>
    <p:custDataLst>
      <p:tags r:id="rId1"/>
    </p:custDataLst>
    <p:extLst>
      <p:ext uri="{BB962C8B-B14F-4D97-AF65-F5344CB8AC3E}">
        <p14:creationId xmlns:p14="http://schemas.microsoft.com/office/powerpoint/2010/main" val="4245572875"/>
      </p:ext>
    </p:extLst>
  </p:cSld>
  <p:clrMapOvr>
    <a:masterClrMapping/>
  </p:clrMapOvr>
  <mc:AlternateContent xmlns:mc="http://schemas.openxmlformats.org/markup-compatibility/2006" xmlns:p14="http://schemas.microsoft.com/office/powerpoint/2010/main">
    <mc:Choice Requires="p14">
      <p:transition spd="slow" p14:dur="2000" advTm="72773"/>
    </mc:Choice>
    <mc:Fallback xmlns="">
      <p:transition spd="slow" advTm="72773"/>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noChangeShapeType="1"/>
          </p:cNvSpPr>
          <p:nvPr/>
        </p:nvSpPr>
        <p:spPr bwMode="auto">
          <a:xfrm>
            <a:off x="0" y="0"/>
            <a:ext cx="9144000" cy="6857999"/>
          </a:xfrm>
          <a:prstGeom prst="rect">
            <a:avLst/>
          </a:prstGeom>
          <a:solidFill>
            <a:srgbClr val="FFFFCC"/>
          </a:solidFill>
          <a:ln w="12700" cap="rnd" algn="in">
            <a:solidFill>
              <a:srgbClr val="6633FF"/>
            </a:solidFill>
            <a:prstDash val="dash"/>
            <a:miter lim="800000"/>
            <a:headEnd/>
            <a:tailEnd/>
          </a:ln>
          <a:effectLst>
            <a:outerShdw dist="107763" dir="2700000" algn="ctr" rotWithShape="0">
              <a:srgbClr val="868686">
                <a:alpha val="50000"/>
              </a:srgbClr>
            </a:outerShdw>
          </a:effec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dirty="0" smtClean="0">
                <a:ln>
                  <a:noFill/>
                </a:ln>
                <a:solidFill>
                  <a:srgbClr val="00B0F0"/>
                </a:solidFill>
                <a:effectLst/>
                <a:latin typeface="Abel" pitchFamily="2" charset="0"/>
                <a:cs typeface="Arial" pitchFamily="34" charset="0"/>
              </a:rPr>
              <a:t>      </a:t>
            </a:r>
            <a:endParaRPr lang="fr-FR" sz="1000" b="1" dirty="0">
              <a:solidFill>
                <a:srgbClr val="00B0F0"/>
              </a:solidFill>
              <a:latin typeface="Abel" pitchFamily="2"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00B0F0"/>
                </a:solidFill>
                <a:effectLst/>
                <a:latin typeface="Abel" pitchFamily="2" charset="0"/>
                <a:cs typeface="Arial" pitchFamily="34" charset="0"/>
              </a:rPr>
              <a:t>            </a:t>
            </a:r>
            <a:endParaRPr lang="fr-FR" sz="2800" b="1" dirty="0">
              <a:solidFill>
                <a:srgbClr val="00B0F0"/>
              </a:solidFill>
              <a:latin typeface="Abel" pitchFamily="2"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endParaRPr lang="fr-FR" sz="2800" b="1" dirty="0" smtClean="0">
              <a:solidFill>
                <a:srgbClr val="00B0F0"/>
              </a:solidFill>
              <a:latin typeface="Abel" pitchFamily="2"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lang="fr-FR" sz="2800" b="1" i="1" u="sng" dirty="0" smtClean="0">
                <a:solidFill>
                  <a:srgbClr val="00B0F0"/>
                </a:solidFill>
                <a:latin typeface="Abel" pitchFamily="2" charset="0"/>
                <a:cs typeface="Arial" pitchFamily="34" charset="0"/>
              </a:rPr>
              <a:t>    </a:t>
            </a:r>
            <a:endParaRPr kumimoji="0" lang="fr-FR" sz="2800" b="1" i="0" u="none" strike="noStrike" cap="none" normalizeH="0" baseline="0" dirty="0">
              <a:ln>
                <a:noFill/>
              </a:ln>
              <a:solidFill>
                <a:srgbClr val="00B0F0"/>
              </a:solidFill>
              <a:effectLst/>
              <a:latin typeface="Abel" pitchFamily="2" charset="0"/>
              <a:cs typeface="Arial" pitchFamily="34"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88" y="1"/>
            <a:ext cx="2018787" cy="1139705"/>
          </a:xfrm>
          <a:prstGeom prst="rect">
            <a:avLst/>
          </a:prstGeom>
        </p:spPr>
      </p:pic>
      <p:sp>
        <p:nvSpPr>
          <p:cNvPr id="4" name="Titre 1"/>
          <p:cNvSpPr txBox="1">
            <a:spLocks/>
          </p:cNvSpPr>
          <p:nvPr/>
        </p:nvSpPr>
        <p:spPr>
          <a:xfrm>
            <a:off x="1562210" y="333375"/>
            <a:ext cx="7561263" cy="647700"/>
          </a:xfrm>
          <a:prstGeom prst="rect">
            <a:avLst/>
          </a:prstGeom>
        </p:spPr>
        <p:txBody>
          <a:bodyPr rtlCol="0">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r-FR" dirty="0" smtClean="0">
                <a:latin typeface="Abel" pitchFamily="2" charset="0"/>
              </a:rPr>
              <a:t>Appel à projets REAAP 2020</a:t>
            </a:r>
          </a:p>
        </p:txBody>
      </p:sp>
      <p:sp>
        <p:nvSpPr>
          <p:cNvPr id="7" name="Sous-titre 2"/>
          <p:cNvSpPr txBox="1">
            <a:spLocks/>
          </p:cNvSpPr>
          <p:nvPr/>
        </p:nvSpPr>
        <p:spPr>
          <a:xfrm>
            <a:off x="467544" y="981075"/>
            <a:ext cx="7920806" cy="5770585"/>
          </a:xfrm>
          <a:prstGeom prst="rect">
            <a:avLst/>
          </a:prstGeom>
        </p:spPr>
        <p:txBody>
          <a:bodyPr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defRPr/>
            </a:pPr>
            <a:r>
              <a:rPr lang="fr-FR" b="1" dirty="0" smtClean="0"/>
              <a:t>  </a:t>
            </a:r>
            <a:r>
              <a:rPr lang="fr-FR" sz="1700" b="1" u="sng" dirty="0" smtClean="0">
                <a:latin typeface="Abel" pitchFamily="2" charset="0"/>
              </a:rPr>
              <a:t>Le dossier de demande de subvention </a:t>
            </a:r>
          </a:p>
          <a:p>
            <a:pPr algn="ctr">
              <a:buFont typeface="Arial" pitchFamily="34" charset="0"/>
              <a:buNone/>
              <a:defRPr/>
            </a:pPr>
            <a:endParaRPr lang="fr-FR" sz="1300" b="1" u="sng" dirty="0" smtClean="0">
              <a:latin typeface="Abel" pitchFamily="2" charset="0"/>
            </a:endParaRPr>
          </a:p>
          <a:p>
            <a:pPr algn="ctr">
              <a:buFont typeface="Arial" pitchFamily="34" charset="0"/>
              <a:buNone/>
              <a:defRPr/>
            </a:pPr>
            <a:endParaRPr lang="fr-FR" sz="400" dirty="0" smtClean="0">
              <a:latin typeface="+mj-lt"/>
            </a:endParaRPr>
          </a:p>
          <a:p>
            <a:pPr algn="just">
              <a:buFontTx/>
              <a:buChar char="-"/>
              <a:defRPr/>
            </a:pPr>
            <a:r>
              <a:rPr lang="fr-FR" sz="1900" b="1" i="1" dirty="0" smtClean="0">
                <a:latin typeface="Abel" pitchFamily="2" charset="0"/>
              </a:rPr>
              <a:t>Un bilan de l’action de l’année précédente (y compris pour Bulle de Rêves)</a:t>
            </a:r>
          </a:p>
          <a:p>
            <a:pPr marL="0" indent="0" algn="just">
              <a:buNone/>
              <a:defRPr/>
            </a:pPr>
            <a:endParaRPr lang="fr-FR" sz="900" b="1" dirty="0">
              <a:latin typeface="Abel" pitchFamily="2" charset="0"/>
            </a:endParaRPr>
          </a:p>
          <a:p>
            <a:pPr marL="0" indent="0" algn="just">
              <a:buNone/>
              <a:defRPr/>
            </a:pPr>
            <a:r>
              <a:rPr lang="fr-FR" sz="1900" dirty="0" smtClean="0">
                <a:latin typeface="Abel" pitchFamily="2" charset="0"/>
              </a:rPr>
              <a:t>  La fiche Bilan/Evaluation qualitative         et                         le compte de résultats</a:t>
            </a:r>
            <a:endParaRPr lang="fr-FR" sz="2100" dirty="0" smtClean="0">
              <a:latin typeface="Abel" pitchFamily="2" charset="0"/>
            </a:endParaRPr>
          </a:p>
          <a:p>
            <a:pPr marL="0" indent="0" algn="just">
              <a:buNone/>
              <a:defRPr/>
            </a:pPr>
            <a:endParaRPr lang="fr-FR" sz="1700" dirty="0" smtClean="0">
              <a:latin typeface="+mj-lt"/>
            </a:endParaRPr>
          </a:p>
          <a:p>
            <a:pPr marL="0" indent="0" algn="just">
              <a:buNone/>
              <a:defRPr/>
            </a:pPr>
            <a:endParaRPr lang="fr-FR" sz="2000" b="1" dirty="0" smtClean="0">
              <a:latin typeface="+mj-lt"/>
            </a:endParaRPr>
          </a:p>
          <a:p>
            <a:pPr marL="0" indent="0" algn="just">
              <a:buNone/>
              <a:defRPr/>
            </a:pPr>
            <a:endParaRPr lang="fr-FR" sz="2000" b="1" dirty="0">
              <a:latin typeface="+mj-lt"/>
            </a:endParaRPr>
          </a:p>
          <a:p>
            <a:pPr marL="0" indent="0" algn="just">
              <a:buNone/>
              <a:defRPr/>
            </a:pPr>
            <a:endParaRPr lang="fr-FR" sz="2000" b="1" dirty="0" smtClean="0">
              <a:latin typeface="+mj-lt"/>
            </a:endParaRPr>
          </a:p>
          <a:p>
            <a:pPr marL="0" indent="0" algn="just">
              <a:buNone/>
              <a:defRPr/>
            </a:pPr>
            <a:endParaRPr lang="fr-FR" sz="2000" b="1" dirty="0">
              <a:latin typeface="+mj-lt"/>
            </a:endParaRPr>
          </a:p>
          <a:p>
            <a:pPr marL="0" indent="0" algn="just">
              <a:buNone/>
              <a:defRPr/>
            </a:pPr>
            <a:endParaRPr lang="fr-FR" sz="2000" b="1" dirty="0" smtClean="0">
              <a:latin typeface="+mj-lt"/>
            </a:endParaRPr>
          </a:p>
          <a:p>
            <a:pPr marL="0" indent="0" algn="just">
              <a:buNone/>
              <a:defRPr/>
            </a:pPr>
            <a:endParaRPr lang="fr-FR" sz="2000" b="1" dirty="0" smtClean="0">
              <a:latin typeface="+mj-lt"/>
            </a:endParaRPr>
          </a:p>
          <a:p>
            <a:pPr algn="just">
              <a:buFontTx/>
              <a:buChar char="-"/>
              <a:defRPr/>
            </a:pPr>
            <a:endParaRPr lang="fr-FR" sz="2000" b="1" dirty="0">
              <a:latin typeface="+mj-lt"/>
            </a:endParaRPr>
          </a:p>
          <a:p>
            <a:pPr marL="0" indent="0" algn="just">
              <a:buNone/>
              <a:defRPr/>
            </a:pPr>
            <a:endParaRPr lang="fr-FR" sz="2000" b="1" dirty="0" smtClean="0">
              <a:latin typeface="+mj-lt"/>
            </a:endParaRPr>
          </a:p>
          <a:p>
            <a:pPr marL="0" indent="0" algn="just">
              <a:buNone/>
              <a:defRPr/>
            </a:pPr>
            <a:endParaRPr lang="fr-FR" sz="2000" b="1" dirty="0">
              <a:latin typeface="+mj-lt"/>
            </a:endParaRPr>
          </a:p>
          <a:p>
            <a:pPr marL="0" indent="0" algn="just">
              <a:buNone/>
              <a:defRPr/>
            </a:pPr>
            <a:endParaRPr lang="fr-FR" sz="2000" b="1" dirty="0" smtClean="0">
              <a:latin typeface="+mj-lt"/>
            </a:endParaRPr>
          </a:p>
          <a:p>
            <a:pPr marL="0" indent="0" algn="just">
              <a:buNone/>
              <a:defRPr/>
            </a:pPr>
            <a:endParaRPr lang="fr-FR" sz="2000" dirty="0" smtClean="0">
              <a:latin typeface="Abel" pitchFamily="2" charset="0"/>
            </a:endParaRPr>
          </a:p>
          <a:p>
            <a:pPr algn="just">
              <a:buFont typeface="Arial" pitchFamily="34" charset="0"/>
              <a:buNone/>
              <a:defRPr/>
            </a:pPr>
            <a:r>
              <a:rPr lang="fr-FR" sz="2000" b="1" dirty="0" smtClean="0"/>
              <a:t> </a:t>
            </a:r>
            <a:endParaRPr lang="fr-FR" sz="2000" dirty="0" smtClean="0"/>
          </a:p>
          <a:p>
            <a:pPr algn="just">
              <a:buFont typeface="Arial" pitchFamily="34" charset="0"/>
              <a:buNone/>
              <a:defRPr/>
            </a:pPr>
            <a:endParaRPr lang="fr-FR" sz="2000" dirty="0" smtClean="0"/>
          </a:p>
        </p:txBody>
      </p:sp>
      <p:pic>
        <p:nvPicPr>
          <p:cNvPr id="3" name="Imag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568" y="2634923"/>
            <a:ext cx="3024832" cy="4116737"/>
          </a:xfrm>
          <a:prstGeom prst="rect">
            <a:avLst/>
          </a:prstGeom>
        </p:spPr>
      </p:pic>
      <p:sp>
        <p:nvSpPr>
          <p:cNvPr id="9" name="ZoneTexte 8"/>
          <p:cNvSpPr txBox="1"/>
          <p:nvPr/>
        </p:nvSpPr>
        <p:spPr>
          <a:xfrm>
            <a:off x="3708400" y="6381328"/>
            <a:ext cx="1151632" cy="246221"/>
          </a:xfrm>
          <a:prstGeom prst="rect">
            <a:avLst/>
          </a:prstGeom>
          <a:noFill/>
        </p:spPr>
        <p:txBody>
          <a:bodyPr wrap="square" rtlCol="0">
            <a:spAutoFit/>
          </a:bodyPr>
          <a:lstStyle/>
          <a:p>
            <a:r>
              <a:rPr lang="fr-FR" sz="1000" b="1" dirty="0" smtClean="0">
                <a:latin typeface="Abel" panose="02000506030000020004" pitchFamily="2" charset="0"/>
              </a:rPr>
              <a:t>Dossier de 6 pages</a:t>
            </a:r>
            <a:endParaRPr lang="fr-FR" sz="1000" b="1" dirty="0">
              <a:latin typeface="Abel" panose="02000506030000020004" pitchFamily="2"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7763" y="2549036"/>
            <a:ext cx="3490938" cy="406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136710750"/>
      </p:ext>
    </p:extLst>
  </p:cSld>
  <p:clrMapOvr>
    <a:masterClrMapping/>
  </p:clrMapOvr>
  <mc:AlternateContent xmlns:mc="http://schemas.openxmlformats.org/markup-compatibility/2006" xmlns:p14="http://schemas.microsoft.com/office/powerpoint/2010/main">
    <mc:Choice Requires="p14">
      <p:transition spd="slow" p14:dur="2000" advTm="72773"/>
    </mc:Choice>
    <mc:Fallback xmlns="">
      <p:transition spd="slow" advTm="72773"/>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noChangeShapeType="1"/>
          </p:cNvSpPr>
          <p:nvPr/>
        </p:nvSpPr>
        <p:spPr bwMode="auto">
          <a:xfrm>
            <a:off x="0" y="0"/>
            <a:ext cx="9144000" cy="6857999"/>
          </a:xfrm>
          <a:prstGeom prst="rect">
            <a:avLst/>
          </a:prstGeom>
          <a:solidFill>
            <a:srgbClr val="FFFFCC"/>
          </a:solidFill>
          <a:ln w="12700" cap="rnd" algn="in">
            <a:solidFill>
              <a:srgbClr val="6633FF"/>
            </a:solidFill>
            <a:prstDash val="dash"/>
            <a:miter lim="800000"/>
            <a:headEnd/>
            <a:tailEnd/>
          </a:ln>
          <a:effectLst>
            <a:outerShdw dist="107763" dir="2700000" algn="ctr" rotWithShape="0">
              <a:srgbClr val="868686">
                <a:alpha val="50000"/>
              </a:srgbClr>
            </a:outerShdw>
          </a:effec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dirty="0" smtClean="0">
                <a:ln>
                  <a:noFill/>
                </a:ln>
                <a:solidFill>
                  <a:srgbClr val="00B0F0"/>
                </a:solidFill>
                <a:effectLst/>
                <a:latin typeface="Abel" pitchFamily="2" charset="0"/>
                <a:cs typeface="Arial" pitchFamily="34" charset="0"/>
              </a:rPr>
              <a:t>      </a:t>
            </a:r>
            <a:endParaRPr lang="fr-FR" sz="1000" b="1" dirty="0">
              <a:solidFill>
                <a:srgbClr val="00B0F0"/>
              </a:solidFill>
              <a:latin typeface="Abel" pitchFamily="2"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00B0F0"/>
                </a:solidFill>
                <a:effectLst/>
                <a:latin typeface="Abel" pitchFamily="2" charset="0"/>
                <a:cs typeface="Arial" pitchFamily="34" charset="0"/>
              </a:rPr>
              <a:t>            </a:t>
            </a:r>
            <a:endParaRPr lang="fr-FR" sz="2800" b="1" dirty="0">
              <a:solidFill>
                <a:srgbClr val="00B0F0"/>
              </a:solidFill>
              <a:latin typeface="Abel" pitchFamily="2"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endParaRPr lang="fr-FR" sz="2800" b="1" dirty="0" smtClean="0">
              <a:solidFill>
                <a:srgbClr val="00B0F0"/>
              </a:solidFill>
              <a:latin typeface="Abel" pitchFamily="2"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lang="fr-FR" sz="2800" b="1" i="1" u="sng" dirty="0" smtClean="0">
                <a:solidFill>
                  <a:srgbClr val="00B0F0"/>
                </a:solidFill>
                <a:latin typeface="Abel" pitchFamily="2" charset="0"/>
                <a:cs typeface="Arial" pitchFamily="34" charset="0"/>
              </a:rPr>
              <a:t>    </a:t>
            </a:r>
            <a:endParaRPr kumimoji="0" lang="fr-FR" sz="2800" b="1" i="0" u="none" strike="noStrike" cap="none" normalizeH="0" baseline="0" dirty="0">
              <a:ln>
                <a:noFill/>
              </a:ln>
              <a:solidFill>
                <a:srgbClr val="00B0F0"/>
              </a:solidFill>
              <a:effectLst/>
              <a:latin typeface="Abel" pitchFamily="2" charset="0"/>
              <a:cs typeface="Arial" pitchFamily="34"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88" y="1"/>
            <a:ext cx="2018787" cy="1139705"/>
          </a:xfrm>
          <a:prstGeom prst="rect">
            <a:avLst/>
          </a:prstGeom>
        </p:spPr>
      </p:pic>
      <p:sp>
        <p:nvSpPr>
          <p:cNvPr id="4" name="Titre 1"/>
          <p:cNvSpPr txBox="1">
            <a:spLocks/>
          </p:cNvSpPr>
          <p:nvPr/>
        </p:nvSpPr>
        <p:spPr>
          <a:xfrm>
            <a:off x="1562210" y="333375"/>
            <a:ext cx="7561263" cy="647700"/>
          </a:xfrm>
          <a:prstGeom prst="rect">
            <a:avLst/>
          </a:prstGeom>
        </p:spPr>
        <p:txBody>
          <a:bodyPr rtlCol="0">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r-FR" dirty="0" smtClean="0">
                <a:latin typeface="Abel" pitchFamily="2" charset="0"/>
              </a:rPr>
              <a:t>Appel à projets REAAP 2020</a:t>
            </a:r>
          </a:p>
        </p:txBody>
      </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988" y="1473080"/>
            <a:ext cx="6408713" cy="4806535"/>
          </a:xfrm>
          <a:prstGeom prst="rect">
            <a:avLst/>
          </a:prstGeom>
        </p:spPr>
      </p:pic>
      <p:sp>
        <p:nvSpPr>
          <p:cNvPr id="10" name="ZoneTexte 9"/>
          <p:cNvSpPr txBox="1"/>
          <p:nvPr/>
        </p:nvSpPr>
        <p:spPr>
          <a:xfrm>
            <a:off x="6983513" y="3933056"/>
            <a:ext cx="2139960" cy="1200329"/>
          </a:xfrm>
          <a:prstGeom prst="rect">
            <a:avLst/>
          </a:prstGeom>
          <a:noFill/>
        </p:spPr>
        <p:txBody>
          <a:bodyPr wrap="square" rtlCol="0">
            <a:spAutoFit/>
          </a:bodyPr>
          <a:lstStyle/>
          <a:p>
            <a:r>
              <a:rPr lang="fr-FR" b="1" dirty="0" smtClean="0">
                <a:latin typeface="Abel" panose="02000506030000020004" pitchFamily="2" charset="0"/>
              </a:rPr>
              <a:t>- Une priorité est donnée aux nouveaux acteurs pour les visites sur site</a:t>
            </a:r>
            <a:endParaRPr lang="fr-FR" b="1" dirty="0">
              <a:latin typeface="Abel" panose="02000506030000020004" pitchFamily="2" charset="0"/>
            </a:endParaRPr>
          </a:p>
        </p:txBody>
      </p:sp>
      <p:sp>
        <p:nvSpPr>
          <p:cNvPr id="12" name="ZoneTexte 11"/>
          <p:cNvSpPr txBox="1"/>
          <p:nvPr/>
        </p:nvSpPr>
        <p:spPr>
          <a:xfrm>
            <a:off x="6977320" y="1988840"/>
            <a:ext cx="2139960" cy="1200329"/>
          </a:xfrm>
          <a:prstGeom prst="rect">
            <a:avLst/>
          </a:prstGeom>
          <a:noFill/>
        </p:spPr>
        <p:txBody>
          <a:bodyPr wrap="square" rtlCol="0">
            <a:spAutoFit/>
          </a:bodyPr>
          <a:lstStyle/>
          <a:p>
            <a:r>
              <a:rPr lang="fr-FR" b="1" dirty="0" smtClean="0">
                <a:latin typeface="Abel" panose="02000506030000020004" pitchFamily="2" charset="0"/>
              </a:rPr>
              <a:t>- Les permanences du territoires seront prioritaires aux visites sur site</a:t>
            </a:r>
            <a:endParaRPr lang="fr-FR" b="1" dirty="0">
              <a:latin typeface="Abel" panose="02000506030000020004" pitchFamily="2" charset="0"/>
            </a:endParaRPr>
          </a:p>
        </p:txBody>
      </p:sp>
    </p:spTree>
    <p:custDataLst>
      <p:tags r:id="rId1"/>
    </p:custDataLst>
    <p:extLst>
      <p:ext uri="{BB962C8B-B14F-4D97-AF65-F5344CB8AC3E}">
        <p14:creationId xmlns:p14="http://schemas.microsoft.com/office/powerpoint/2010/main" val="685446107"/>
      </p:ext>
    </p:extLst>
  </p:cSld>
  <p:clrMapOvr>
    <a:masterClrMapping/>
  </p:clrMapOvr>
  <mc:AlternateContent xmlns:mc="http://schemas.openxmlformats.org/markup-compatibility/2006" xmlns:p14="http://schemas.microsoft.com/office/powerpoint/2010/main">
    <mc:Choice Requires="p14">
      <p:transition spd="slow" p14:dur="2000" advTm="72773"/>
    </mc:Choice>
    <mc:Fallback xmlns="">
      <p:transition spd="slow" advTm="72773"/>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noChangeShapeType="1"/>
          </p:cNvSpPr>
          <p:nvPr/>
        </p:nvSpPr>
        <p:spPr bwMode="auto">
          <a:xfrm>
            <a:off x="0" y="0"/>
            <a:ext cx="9144000" cy="6857999"/>
          </a:xfrm>
          <a:prstGeom prst="rect">
            <a:avLst/>
          </a:prstGeom>
          <a:solidFill>
            <a:srgbClr val="FFFFCC"/>
          </a:solidFill>
          <a:ln w="12700" cap="rnd" algn="in">
            <a:solidFill>
              <a:srgbClr val="6633FF"/>
            </a:solidFill>
            <a:prstDash val="dash"/>
            <a:miter lim="800000"/>
            <a:headEnd/>
            <a:tailEnd/>
          </a:ln>
          <a:effectLst>
            <a:outerShdw dist="107763" dir="2700000" algn="ctr" rotWithShape="0">
              <a:srgbClr val="868686">
                <a:alpha val="50000"/>
              </a:srgbClr>
            </a:outerShdw>
          </a:effec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dirty="0" smtClean="0">
                <a:ln>
                  <a:noFill/>
                </a:ln>
                <a:solidFill>
                  <a:srgbClr val="00B0F0"/>
                </a:solidFill>
                <a:effectLst/>
                <a:latin typeface="Abel" pitchFamily="2" charset="0"/>
                <a:cs typeface="Arial" pitchFamily="34" charset="0"/>
              </a:rPr>
              <a:t>      </a:t>
            </a:r>
            <a:endParaRPr lang="fr-FR" sz="1000" b="1" dirty="0">
              <a:solidFill>
                <a:srgbClr val="00B0F0"/>
              </a:solidFill>
              <a:latin typeface="Abel" pitchFamily="2"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00B0F0"/>
                </a:solidFill>
                <a:effectLst/>
                <a:latin typeface="Abel" pitchFamily="2" charset="0"/>
                <a:cs typeface="Arial" pitchFamily="34" charset="0"/>
              </a:rPr>
              <a:t>            </a:t>
            </a:r>
            <a:endParaRPr lang="fr-FR" sz="2800" b="1" dirty="0">
              <a:solidFill>
                <a:srgbClr val="00B0F0"/>
              </a:solidFill>
              <a:latin typeface="Abel" pitchFamily="2"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endParaRPr lang="fr-FR" sz="2800" b="1" dirty="0" smtClean="0">
              <a:solidFill>
                <a:srgbClr val="00B0F0"/>
              </a:solidFill>
              <a:latin typeface="Abel" pitchFamily="2"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lang="fr-FR" sz="2800" b="1" i="1" u="sng" dirty="0" smtClean="0">
                <a:solidFill>
                  <a:srgbClr val="00B0F0"/>
                </a:solidFill>
                <a:latin typeface="Abel" pitchFamily="2" charset="0"/>
                <a:cs typeface="Arial" pitchFamily="34" charset="0"/>
              </a:rPr>
              <a:t>    </a:t>
            </a:r>
            <a:endParaRPr kumimoji="0" lang="fr-FR" sz="2800" b="1" i="0" u="none" strike="noStrike" cap="none" normalizeH="0" baseline="0" dirty="0">
              <a:ln>
                <a:noFill/>
              </a:ln>
              <a:solidFill>
                <a:srgbClr val="00B0F0"/>
              </a:solidFill>
              <a:effectLst/>
              <a:latin typeface="Abel" pitchFamily="2"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dirty="0" smtClean="0">
              <a:ln>
                <a:noFill/>
              </a:ln>
              <a:solidFill>
                <a:srgbClr val="00B0F0"/>
              </a:solidFill>
              <a:effectLst/>
              <a:latin typeface="Abel" pitchFamily="2"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88" y="1"/>
            <a:ext cx="2018787" cy="1139705"/>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516" y="543347"/>
            <a:ext cx="8712968" cy="5760639"/>
          </a:xfrm>
          <a:prstGeom prst="rect">
            <a:avLst/>
          </a:prstGeom>
        </p:spPr>
      </p:pic>
      <p:sp>
        <p:nvSpPr>
          <p:cNvPr id="8" name="Titre 1"/>
          <p:cNvSpPr txBox="1">
            <a:spLocks/>
          </p:cNvSpPr>
          <p:nvPr/>
        </p:nvSpPr>
        <p:spPr>
          <a:xfrm>
            <a:off x="232969" y="1166966"/>
            <a:ext cx="7772400" cy="226405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300" b="1" u="sng" dirty="0" smtClean="0">
                <a:latin typeface="Abel" pitchFamily="2" charset="0"/>
              </a:rPr>
              <a:t>Ordre du jour </a:t>
            </a:r>
          </a:p>
          <a:p>
            <a:endParaRPr lang="fr-FR" sz="1300" dirty="0" smtClean="0">
              <a:latin typeface="Abel" pitchFamily="2" charset="0"/>
            </a:endParaRPr>
          </a:p>
          <a:p>
            <a:r>
              <a:rPr lang="fr-FR" sz="1300" b="1" dirty="0" smtClean="0">
                <a:latin typeface="Abel" pitchFamily="2" charset="0"/>
              </a:rPr>
              <a:t>14h00</a:t>
            </a:r>
            <a:r>
              <a:rPr lang="fr-FR" sz="1300" dirty="0" smtClean="0">
                <a:latin typeface="Abel" pitchFamily="2" charset="0"/>
              </a:rPr>
              <a:t> </a:t>
            </a:r>
          </a:p>
          <a:p>
            <a:pPr marL="285750" indent="-285750">
              <a:buFontTx/>
              <a:buChar char="-"/>
            </a:pPr>
            <a:r>
              <a:rPr lang="fr-FR" sz="1300" dirty="0" smtClean="0">
                <a:latin typeface="Abel" pitchFamily="2" charset="0"/>
              </a:rPr>
              <a:t>Café – Accueil</a:t>
            </a:r>
          </a:p>
          <a:p>
            <a:pPr marL="285750" indent="-285750">
              <a:buFontTx/>
              <a:buChar char="-"/>
            </a:pPr>
            <a:endParaRPr lang="fr-FR" sz="800" dirty="0" smtClean="0">
              <a:latin typeface="Abel" pitchFamily="2" charset="0"/>
            </a:endParaRPr>
          </a:p>
          <a:p>
            <a:r>
              <a:rPr lang="fr-FR" sz="1300" b="1" dirty="0" smtClean="0">
                <a:latin typeface="Abel" pitchFamily="2" charset="0"/>
              </a:rPr>
              <a:t>14h10</a:t>
            </a:r>
          </a:p>
          <a:p>
            <a:pPr marL="285750" indent="-285750">
              <a:buFontTx/>
              <a:buChar char="-"/>
            </a:pPr>
            <a:r>
              <a:rPr lang="fr-FR" sz="1300" dirty="0" smtClean="0">
                <a:latin typeface="Abel" pitchFamily="2" charset="0"/>
              </a:rPr>
              <a:t>Introduction réunion départementale</a:t>
            </a:r>
          </a:p>
          <a:p>
            <a:pPr marL="285750" indent="-285750">
              <a:buFontTx/>
              <a:buChar char="-"/>
            </a:pPr>
            <a:endParaRPr lang="fr-FR" sz="800" dirty="0" smtClean="0">
              <a:latin typeface="Abel" pitchFamily="2" charset="0"/>
            </a:endParaRPr>
          </a:p>
          <a:p>
            <a:r>
              <a:rPr lang="fr-FR" sz="1300" b="1" dirty="0" smtClean="0">
                <a:latin typeface="Abel" pitchFamily="2" charset="0"/>
              </a:rPr>
              <a:t>14h15</a:t>
            </a:r>
          </a:p>
          <a:p>
            <a:r>
              <a:rPr lang="fr-FR" sz="1300" dirty="0" smtClean="0">
                <a:latin typeface="Abel" pitchFamily="2" charset="0"/>
              </a:rPr>
              <a:t>Présentation appel à projets REAAP 2020 et Bulle de Rêves 2020</a:t>
            </a:r>
          </a:p>
          <a:p>
            <a:pPr marL="285750" indent="-285750">
              <a:buFontTx/>
              <a:buChar char="-"/>
            </a:pPr>
            <a:endParaRPr lang="fr-FR" sz="800" dirty="0">
              <a:latin typeface="Abel" pitchFamily="2" charset="0"/>
            </a:endParaRPr>
          </a:p>
          <a:p>
            <a:r>
              <a:rPr lang="fr-FR" sz="1300" b="1" dirty="0" smtClean="0">
                <a:latin typeface="Abel" pitchFamily="2" charset="0"/>
              </a:rPr>
              <a:t>15h30</a:t>
            </a:r>
          </a:p>
          <a:p>
            <a:r>
              <a:rPr lang="fr-FR" sz="1300" b="1" dirty="0">
                <a:latin typeface="Abel" pitchFamily="2" charset="0"/>
              </a:rPr>
              <a:t>Intervention d’acteurs de territoires</a:t>
            </a:r>
          </a:p>
          <a:p>
            <a:pPr marL="285750" indent="-285750">
              <a:buFontTx/>
              <a:buChar char="-"/>
            </a:pPr>
            <a:r>
              <a:rPr lang="fr-FR" sz="1300" dirty="0" smtClean="0">
                <a:latin typeface="Abel" pitchFamily="2" charset="0"/>
              </a:rPr>
              <a:t>Groupe de parents « Bulle de Rêves », Centre Social de Saint </a:t>
            </a:r>
            <a:r>
              <a:rPr lang="fr-FR" sz="1300" dirty="0" err="1" smtClean="0">
                <a:latin typeface="Abel" pitchFamily="2" charset="0"/>
              </a:rPr>
              <a:t>Juery</a:t>
            </a:r>
            <a:endParaRPr lang="fr-FR" sz="1300" dirty="0">
              <a:latin typeface="Abel" pitchFamily="2" charset="0"/>
            </a:endParaRPr>
          </a:p>
          <a:p>
            <a:pPr marL="285750" indent="-285750">
              <a:buFontTx/>
              <a:buChar char="-"/>
            </a:pPr>
            <a:r>
              <a:rPr lang="fr-FR" sz="1300" dirty="0" smtClean="0">
                <a:latin typeface="Abel" pitchFamily="2" charset="0"/>
              </a:rPr>
              <a:t>Groupe de parents « Bulle de Rêves » Centre Social de Graulhet</a:t>
            </a:r>
            <a:endParaRPr lang="fr-FR" sz="1300" dirty="0">
              <a:latin typeface="Abel" pitchFamily="2" charset="0"/>
            </a:endParaRPr>
          </a:p>
          <a:p>
            <a:pPr marL="285750" indent="-285750">
              <a:buFontTx/>
              <a:buChar char="-"/>
            </a:pPr>
            <a:r>
              <a:rPr lang="fr-FR" sz="1300" dirty="0" smtClean="0">
                <a:latin typeface="Abel" pitchFamily="2" charset="0"/>
              </a:rPr>
              <a:t>-Exposition « Bulle de Rêves » avec présentation par deux mamans et Béatrice Valette</a:t>
            </a:r>
            <a:endParaRPr lang="fr-FR" sz="1300" dirty="0">
              <a:latin typeface="Abel" pitchFamily="2" charset="0"/>
            </a:endParaRPr>
          </a:p>
          <a:p>
            <a:pPr marL="285750" indent="-285750">
              <a:buFontTx/>
              <a:buChar char="-"/>
            </a:pPr>
            <a:endParaRPr lang="fr-FR" sz="1300" dirty="0" smtClean="0">
              <a:latin typeface="Abel" pitchFamily="2" charset="0"/>
            </a:endParaRPr>
          </a:p>
          <a:p>
            <a:r>
              <a:rPr lang="fr-FR" sz="1300" b="1" dirty="0" smtClean="0">
                <a:latin typeface="Abel" pitchFamily="2" charset="0"/>
              </a:rPr>
              <a:t>17h00/30</a:t>
            </a:r>
          </a:p>
          <a:p>
            <a:r>
              <a:rPr lang="fr-FR" sz="1300" dirty="0" smtClean="0">
                <a:latin typeface="Abel" pitchFamily="2" charset="0"/>
              </a:rPr>
              <a:t>CLAP de bientôt sur le réseau !</a:t>
            </a:r>
            <a:endParaRPr lang="fr-FR" sz="1300" dirty="0">
              <a:latin typeface="Abel" pitchFamily="2" charset="0"/>
            </a:endParaRPr>
          </a:p>
          <a:p>
            <a:pPr marL="285750" indent="-285750">
              <a:buFontTx/>
              <a:buChar char="-"/>
            </a:pPr>
            <a:endParaRPr lang="fr-FR" sz="1300" dirty="0" smtClean="0">
              <a:latin typeface="Abel" pitchFamily="2" charset="0"/>
            </a:endParaRPr>
          </a:p>
          <a:p>
            <a:endParaRPr lang="fr-FR" sz="1300" dirty="0" smtClean="0">
              <a:latin typeface="Abel" pitchFamily="2" charset="0"/>
            </a:endParaRPr>
          </a:p>
          <a:p>
            <a:r>
              <a:rPr lang="fr-FR" sz="1300" dirty="0" smtClean="0">
                <a:latin typeface="Abel" pitchFamily="2" charset="0"/>
              </a:rPr>
              <a:t> </a:t>
            </a:r>
          </a:p>
          <a:p>
            <a:endParaRPr lang="fr-FR" dirty="0" smtClean="0">
              <a:latin typeface="Abel" pitchFamily="2" charset="0"/>
            </a:endParaRPr>
          </a:p>
          <a:p>
            <a:pPr marL="571500" indent="-571500">
              <a:buFontTx/>
              <a:buChar char="-"/>
            </a:pPr>
            <a:endParaRPr lang="fr-FR" dirty="0" smtClean="0">
              <a:latin typeface="Abel" pitchFamily="2" charset="0"/>
            </a:endParaRPr>
          </a:p>
        </p:txBody>
      </p:sp>
      <p:sp>
        <p:nvSpPr>
          <p:cNvPr id="10" name="ZoneTexte 9"/>
          <p:cNvSpPr txBox="1"/>
          <p:nvPr/>
        </p:nvSpPr>
        <p:spPr>
          <a:xfrm>
            <a:off x="2879304" y="246687"/>
            <a:ext cx="5688632" cy="646331"/>
          </a:xfrm>
          <a:prstGeom prst="rect">
            <a:avLst/>
          </a:prstGeom>
          <a:noFill/>
        </p:spPr>
        <p:txBody>
          <a:bodyPr wrap="square" rtlCol="0">
            <a:spAutoFit/>
          </a:bodyPr>
          <a:lstStyle/>
          <a:p>
            <a:pPr lvl="0" algn="ctr" fontAlgn="base">
              <a:spcBef>
                <a:spcPct val="0"/>
              </a:spcBef>
              <a:spcAft>
                <a:spcPct val="0"/>
              </a:spcAft>
            </a:pPr>
            <a:r>
              <a:rPr lang="fr-FR" b="1" dirty="0">
                <a:solidFill>
                  <a:srgbClr val="00B0F0"/>
                </a:solidFill>
                <a:latin typeface="Abel" pitchFamily="2" charset="0"/>
                <a:cs typeface="Arial" pitchFamily="34" charset="0"/>
              </a:rPr>
              <a:t>RESEAU PARENTS 81</a:t>
            </a:r>
          </a:p>
          <a:p>
            <a:pPr lvl="0" algn="ctr" fontAlgn="base">
              <a:spcBef>
                <a:spcPct val="0"/>
              </a:spcBef>
              <a:spcAft>
                <a:spcPct val="0"/>
              </a:spcAft>
            </a:pPr>
            <a:r>
              <a:rPr lang="fr-FR" b="1" dirty="0" smtClean="0">
                <a:solidFill>
                  <a:srgbClr val="00B0F0"/>
                </a:solidFill>
                <a:latin typeface="Abel" pitchFamily="2" charset="0"/>
                <a:cs typeface="Arial" pitchFamily="34" charset="0"/>
              </a:rPr>
              <a:t> </a:t>
            </a:r>
            <a:r>
              <a:rPr lang="fr-FR" b="1" dirty="0">
                <a:solidFill>
                  <a:srgbClr val="00B0F0"/>
                </a:solidFill>
                <a:latin typeface="Abel" pitchFamily="2" charset="0"/>
                <a:cs typeface="Arial" pitchFamily="34" charset="0"/>
              </a:rPr>
              <a:t>Réunion départementale</a:t>
            </a:r>
          </a:p>
        </p:txBody>
      </p:sp>
    </p:spTree>
    <p:custDataLst>
      <p:tags r:id="rId1"/>
    </p:custDataLst>
    <p:extLst>
      <p:ext uri="{BB962C8B-B14F-4D97-AF65-F5344CB8AC3E}">
        <p14:creationId xmlns:p14="http://schemas.microsoft.com/office/powerpoint/2010/main" val="2297721079"/>
      </p:ext>
    </p:extLst>
  </p:cSld>
  <p:clrMapOvr>
    <a:masterClrMapping/>
  </p:clrMapOvr>
  <mc:AlternateContent xmlns:mc="http://schemas.openxmlformats.org/markup-compatibility/2006" xmlns:p14="http://schemas.microsoft.com/office/powerpoint/2010/main">
    <mc:Choice Requires="p14">
      <p:transition spd="slow" p14:dur="2000" advTm="72773"/>
    </mc:Choice>
    <mc:Fallback xmlns="">
      <p:transition spd="slow" advTm="72773"/>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noChangeShapeType="1"/>
          </p:cNvSpPr>
          <p:nvPr/>
        </p:nvSpPr>
        <p:spPr bwMode="auto">
          <a:xfrm>
            <a:off x="0" y="0"/>
            <a:ext cx="9144000" cy="6857999"/>
          </a:xfrm>
          <a:prstGeom prst="rect">
            <a:avLst/>
          </a:prstGeom>
          <a:solidFill>
            <a:srgbClr val="FFFFCC"/>
          </a:solidFill>
          <a:ln w="12700" cap="rnd" algn="in">
            <a:solidFill>
              <a:srgbClr val="6633FF"/>
            </a:solidFill>
            <a:prstDash val="dash"/>
            <a:miter lim="800000"/>
            <a:headEnd/>
            <a:tailEnd/>
          </a:ln>
          <a:effectLst>
            <a:outerShdw dist="107763" dir="2700000" algn="ctr" rotWithShape="0">
              <a:srgbClr val="868686">
                <a:alpha val="50000"/>
              </a:srgbClr>
            </a:outerShdw>
          </a:effec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dirty="0" smtClean="0">
                <a:ln>
                  <a:noFill/>
                </a:ln>
                <a:solidFill>
                  <a:srgbClr val="00B0F0"/>
                </a:solidFill>
                <a:effectLst/>
                <a:latin typeface="Abel" pitchFamily="2" charset="0"/>
                <a:cs typeface="Arial" pitchFamily="34" charset="0"/>
              </a:rPr>
              <a:t>      </a:t>
            </a:r>
            <a:endParaRPr lang="fr-FR" sz="1000" b="1" dirty="0">
              <a:solidFill>
                <a:srgbClr val="00B0F0"/>
              </a:solidFill>
              <a:latin typeface="Abel" pitchFamily="2"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00B0F0"/>
                </a:solidFill>
                <a:effectLst/>
                <a:latin typeface="Abel" pitchFamily="2" charset="0"/>
                <a:cs typeface="Arial" pitchFamily="34" charset="0"/>
              </a:rPr>
              <a:t>            </a:t>
            </a:r>
            <a:endParaRPr lang="fr-FR" sz="2800" b="1" dirty="0">
              <a:solidFill>
                <a:srgbClr val="00B0F0"/>
              </a:solidFill>
              <a:latin typeface="Abel" pitchFamily="2"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endParaRPr lang="fr-FR" sz="2800" b="1" dirty="0" smtClean="0">
              <a:solidFill>
                <a:srgbClr val="00B0F0"/>
              </a:solidFill>
              <a:latin typeface="Abel" pitchFamily="2"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lang="fr-FR" sz="2800" b="1" i="1" u="sng" dirty="0" smtClean="0">
                <a:solidFill>
                  <a:srgbClr val="00B0F0"/>
                </a:solidFill>
                <a:latin typeface="Abel" pitchFamily="2" charset="0"/>
                <a:cs typeface="Arial" pitchFamily="34" charset="0"/>
              </a:rPr>
              <a:t>    </a:t>
            </a:r>
            <a:endParaRPr kumimoji="0" lang="fr-FR" sz="2800" b="1" i="0" u="none" strike="noStrike" cap="none" normalizeH="0" baseline="0" dirty="0">
              <a:ln>
                <a:noFill/>
              </a:ln>
              <a:solidFill>
                <a:srgbClr val="00B0F0"/>
              </a:solidFill>
              <a:effectLst/>
              <a:latin typeface="Abel" pitchFamily="2"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dirty="0" smtClean="0">
              <a:ln>
                <a:noFill/>
              </a:ln>
              <a:solidFill>
                <a:srgbClr val="00B0F0"/>
              </a:solidFill>
              <a:effectLst/>
              <a:latin typeface="Abel" pitchFamily="2"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88" y="1"/>
            <a:ext cx="2018787" cy="1139705"/>
          </a:xfrm>
          <a:prstGeom prst="rect">
            <a:avLst/>
          </a:prstGeom>
        </p:spPr>
      </p:pic>
      <p:sp>
        <p:nvSpPr>
          <p:cNvPr id="4" name="Titre 1"/>
          <p:cNvSpPr txBox="1">
            <a:spLocks/>
          </p:cNvSpPr>
          <p:nvPr/>
        </p:nvSpPr>
        <p:spPr>
          <a:xfrm>
            <a:off x="1562210" y="333375"/>
            <a:ext cx="7561263" cy="647700"/>
          </a:xfrm>
          <a:prstGeom prst="rect">
            <a:avLst/>
          </a:prstGeom>
        </p:spPr>
        <p:txBody>
          <a:bodyPr rtlCol="0">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r-FR" dirty="0" smtClean="0">
                <a:latin typeface="Abel" pitchFamily="2" charset="0"/>
              </a:rPr>
              <a:t>Appel à projets REAAP 2020</a:t>
            </a:r>
          </a:p>
        </p:txBody>
      </p:sp>
      <p:sp>
        <p:nvSpPr>
          <p:cNvPr id="3" name="Rectangle 2"/>
          <p:cNvSpPr/>
          <p:nvPr/>
        </p:nvSpPr>
        <p:spPr>
          <a:xfrm>
            <a:off x="429565" y="981075"/>
            <a:ext cx="8496944" cy="5909310"/>
          </a:xfrm>
          <a:prstGeom prst="rect">
            <a:avLst/>
          </a:prstGeom>
        </p:spPr>
        <p:txBody>
          <a:bodyPr wrap="square">
            <a:spAutoFit/>
          </a:bodyPr>
          <a:lstStyle/>
          <a:p>
            <a:pPr>
              <a:defRPr/>
            </a:pPr>
            <a:r>
              <a:rPr lang="fr-FR" dirty="0" smtClean="0"/>
              <a:t>                                                                 </a:t>
            </a:r>
            <a:endParaRPr lang="fr-FR" sz="2000" dirty="0" smtClean="0">
              <a:latin typeface="Abel" pitchFamily="2" charset="0"/>
            </a:endParaRPr>
          </a:p>
          <a:p>
            <a:pPr algn="ctr">
              <a:defRPr/>
            </a:pPr>
            <a:r>
              <a:rPr lang="fr-FR" sz="2000" b="1" dirty="0" smtClean="0">
                <a:solidFill>
                  <a:srgbClr val="FF0000"/>
                </a:solidFill>
                <a:latin typeface="Abel" pitchFamily="2" charset="0"/>
              </a:rPr>
              <a:t>Dead </a:t>
            </a:r>
            <a:r>
              <a:rPr lang="fr-FR" sz="2000" b="1" dirty="0">
                <a:solidFill>
                  <a:srgbClr val="FF0000"/>
                </a:solidFill>
                <a:latin typeface="Abel" pitchFamily="2" charset="0"/>
              </a:rPr>
              <a:t>line pour la réception des dossiers* : </a:t>
            </a:r>
            <a:r>
              <a:rPr lang="fr-FR" sz="2000" b="1" u="sng" dirty="0">
                <a:solidFill>
                  <a:srgbClr val="FF0000"/>
                </a:solidFill>
                <a:latin typeface="Abel" pitchFamily="2" charset="0"/>
              </a:rPr>
              <a:t>7</a:t>
            </a:r>
            <a:r>
              <a:rPr lang="fr-FR" sz="2000" b="1" u="sng" dirty="0" smtClean="0">
                <a:solidFill>
                  <a:srgbClr val="FF0000"/>
                </a:solidFill>
                <a:latin typeface="Abel" pitchFamily="2" charset="0"/>
              </a:rPr>
              <a:t> février 2020</a:t>
            </a:r>
          </a:p>
          <a:p>
            <a:pPr>
              <a:defRPr/>
            </a:pPr>
            <a:endParaRPr lang="fr-FR" dirty="0">
              <a:latin typeface="Abel" pitchFamily="2" charset="0"/>
            </a:endParaRPr>
          </a:p>
          <a:p>
            <a:pPr marL="285750" indent="-285750">
              <a:buFont typeface="Arial" charset="0"/>
              <a:buChar char="•"/>
              <a:defRPr/>
            </a:pPr>
            <a:r>
              <a:rPr lang="fr-FR" dirty="0">
                <a:latin typeface="Abel" pitchFamily="2" charset="0"/>
              </a:rPr>
              <a:t>Où trouver les documents :</a:t>
            </a:r>
          </a:p>
          <a:p>
            <a:pPr algn="just">
              <a:defRPr/>
            </a:pPr>
            <a:endParaRPr lang="fr-FR" i="1" dirty="0">
              <a:latin typeface="Abel" pitchFamily="2" charset="0"/>
            </a:endParaRPr>
          </a:p>
          <a:p>
            <a:pPr algn="ctr">
              <a:defRPr/>
            </a:pPr>
            <a:r>
              <a:rPr lang="fr-FR" sz="2000" b="1" i="1" dirty="0" smtClean="0">
                <a:latin typeface="Abel" pitchFamily="2" charset="0"/>
                <a:hlinkClick r:id="rId4"/>
              </a:rPr>
              <a:t>*www.caf.fr</a:t>
            </a:r>
            <a:r>
              <a:rPr lang="fr-FR" sz="2000" b="1" i="1" dirty="0" smtClean="0">
                <a:latin typeface="Abel" pitchFamily="2" charset="0"/>
              </a:rPr>
              <a:t>/partie </a:t>
            </a:r>
            <a:r>
              <a:rPr lang="fr-FR" sz="2000" b="1" i="1" dirty="0">
                <a:latin typeface="Abel" pitchFamily="2" charset="0"/>
              </a:rPr>
              <a:t>locale(81)/rubrique « partenaires </a:t>
            </a:r>
            <a:r>
              <a:rPr lang="fr-FR" sz="2000" b="1" i="1" dirty="0" smtClean="0">
                <a:latin typeface="Abel" pitchFamily="2" charset="0"/>
              </a:rPr>
              <a:t>»</a:t>
            </a:r>
          </a:p>
          <a:p>
            <a:pPr algn="just">
              <a:defRPr/>
            </a:pPr>
            <a:endParaRPr lang="fr-FR" i="1" dirty="0">
              <a:latin typeface="Abel" pitchFamily="2" charset="0"/>
            </a:endParaRPr>
          </a:p>
          <a:p>
            <a:pPr algn="ctr">
              <a:defRPr/>
            </a:pPr>
            <a:r>
              <a:rPr lang="fr-FR" sz="2000" b="1" i="1" dirty="0" smtClean="0">
                <a:latin typeface="Abel" pitchFamily="2" charset="0"/>
                <a:hlinkClick r:id="rId5"/>
              </a:rPr>
              <a:t>*www.reseauparents81.fr</a:t>
            </a:r>
            <a:r>
              <a:rPr lang="fr-FR" sz="2000" b="1" i="1" dirty="0" smtClean="0">
                <a:latin typeface="Abel" pitchFamily="2" charset="0"/>
              </a:rPr>
              <a:t>, rubrique ressources</a:t>
            </a:r>
          </a:p>
          <a:p>
            <a:pPr algn="ctr">
              <a:defRPr/>
            </a:pPr>
            <a:endParaRPr lang="fr-FR" sz="2000" b="1" i="1" dirty="0">
              <a:latin typeface="Abel" pitchFamily="2" charset="0"/>
            </a:endParaRPr>
          </a:p>
          <a:p>
            <a:pPr marL="285750" indent="-285750">
              <a:buFont typeface="Arial" charset="0"/>
              <a:buChar char="•"/>
              <a:defRPr/>
            </a:pPr>
            <a:r>
              <a:rPr lang="fr-FR" dirty="0">
                <a:latin typeface="Abel" pitchFamily="2" charset="0"/>
              </a:rPr>
              <a:t>Où envoyer les documents </a:t>
            </a:r>
            <a:r>
              <a:rPr lang="fr-FR" dirty="0" smtClean="0">
                <a:latin typeface="Abel" pitchFamily="2" charset="0"/>
              </a:rPr>
              <a:t>:</a:t>
            </a:r>
          </a:p>
          <a:p>
            <a:pPr algn="ctr">
              <a:defRPr/>
            </a:pPr>
            <a:endParaRPr lang="fr-FR" sz="2000" b="1" i="1" dirty="0">
              <a:latin typeface="Abel" pitchFamily="2" charset="0"/>
            </a:endParaRPr>
          </a:p>
          <a:p>
            <a:pPr algn="ctr">
              <a:defRPr/>
            </a:pPr>
            <a:r>
              <a:rPr lang="fr-FR" sz="2000" b="1" u="sng" dirty="0">
                <a:latin typeface="Abel" pitchFamily="2" charset="0"/>
                <a:hlinkClick r:id="rId6"/>
              </a:rPr>
              <a:t>parentalite.cafalbi@caf.cnafmail.fr</a:t>
            </a:r>
            <a:r>
              <a:rPr lang="fr-FR" sz="2000" b="1" dirty="0">
                <a:latin typeface="Abel" pitchFamily="2" charset="0"/>
              </a:rPr>
              <a:t> </a:t>
            </a:r>
            <a:endParaRPr lang="fr-FR" sz="2000" b="1" i="1" dirty="0" smtClean="0">
              <a:latin typeface="Abel" pitchFamily="2" charset="0"/>
            </a:endParaRPr>
          </a:p>
          <a:p>
            <a:pPr algn="ctr">
              <a:defRPr/>
            </a:pPr>
            <a:endParaRPr lang="fr-FR" sz="2000" b="1" i="1" dirty="0">
              <a:latin typeface="Abel" pitchFamily="2" charset="0"/>
            </a:endParaRPr>
          </a:p>
          <a:p>
            <a:r>
              <a:rPr lang="fr-FR" b="1" dirty="0" smtClean="0"/>
              <a:t>- La </a:t>
            </a:r>
            <a:r>
              <a:rPr lang="fr-FR" b="1" dirty="0"/>
              <a:t>date de </a:t>
            </a:r>
            <a:r>
              <a:rPr lang="fr-FR" b="1" u="sng" dirty="0">
                <a:solidFill>
                  <a:srgbClr val="FF0000"/>
                </a:solidFill>
              </a:rPr>
              <a:t>début de saisie Bilan sur le CAF PARENTALITE </a:t>
            </a:r>
            <a:r>
              <a:rPr lang="fr-FR" b="1" dirty="0"/>
              <a:t>sera disponible </a:t>
            </a:r>
            <a:r>
              <a:rPr lang="fr-FR" b="1" dirty="0">
                <a:solidFill>
                  <a:srgbClr val="FF0000"/>
                </a:solidFill>
              </a:rPr>
              <a:t>à partir du 13 janvier 2020</a:t>
            </a:r>
            <a:r>
              <a:rPr lang="fr-FR" b="1" dirty="0"/>
              <a:t>. Vous recevrez un mail de la part de la CAF 81 en janvier. </a:t>
            </a:r>
          </a:p>
          <a:p>
            <a:endParaRPr lang="fr-FR" dirty="0"/>
          </a:p>
          <a:p>
            <a:r>
              <a:rPr lang="fr-FR" b="1" dirty="0" smtClean="0"/>
              <a:t>- Les </a:t>
            </a:r>
            <a:r>
              <a:rPr lang="fr-FR" b="1" dirty="0"/>
              <a:t>bilan Bulles de Rêves se font de la même façon et avec le même document que ceux du REAAP</a:t>
            </a:r>
          </a:p>
          <a:p>
            <a:pPr algn="ctr">
              <a:defRPr/>
            </a:pPr>
            <a:endParaRPr lang="fr-FR" sz="2000" b="1" i="1" dirty="0" smtClean="0">
              <a:latin typeface="+mj-lt"/>
            </a:endParaRPr>
          </a:p>
          <a:p>
            <a:pPr algn="ctr">
              <a:defRPr/>
            </a:pPr>
            <a:endParaRPr lang="fr-FR" sz="2000" b="1" i="1" dirty="0">
              <a:latin typeface="+mj-lt"/>
            </a:endParaRPr>
          </a:p>
        </p:txBody>
      </p:sp>
    </p:spTree>
    <p:custDataLst>
      <p:tags r:id="rId1"/>
    </p:custDataLst>
    <p:extLst>
      <p:ext uri="{BB962C8B-B14F-4D97-AF65-F5344CB8AC3E}">
        <p14:creationId xmlns:p14="http://schemas.microsoft.com/office/powerpoint/2010/main" val="3378915670"/>
      </p:ext>
    </p:extLst>
  </p:cSld>
  <p:clrMapOvr>
    <a:masterClrMapping/>
  </p:clrMapOvr>
  <mc:AlternateContent xmlns:mc="http://schemas.openxmlformats.org/markup-compatibility/2006" xmlns:p14="http://schemas.microsoft.com/office/powerpoint/2010/main">
    <mc:Choice Requires="p14">
      <p:transition spd="slow" p14:dur="2000" advTm="72773"/>
    </mc:Choice>
    <mc:Fallback xmlns="">
      <p:transition spd="slow" advTm="72773"/>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noChangeShapeType="1"/>
          </p:cNvSpPr>
          <p:nvPr/>
        </p:nvSpPr>
        <p:spPr bwMode="auto">
          <a:xfrm>
            <a:off x="0" y="0"/>
            <a:ext cx="9144000" cy="6857999"/>
          </a:xfrm>
          <a:prstGeom prst="rect">
            <a:avLst/>
          </a:prstGeom>
          <a:solidFill>
            <a:srgbClr val="FFFFCC"/>
          </a:solidFill>
          <a:ln w="12700" cap="rnd" algn="in">
            <a:solidFill>
              <a:srgbClr val="6633FF"/>
            </a:solidFill>
            <a:prstDash val="dash"/>
            <a:miter lim="800000"/>
            <a:headEnd/>
            <a:tailEnd/>
          </a:ln>
          <a:effectLst>
            <a:outerShdw dist="107763" dir="2700000" algn="ctr" rotWithShape="0">
              <a:srgbClr val="868686">
                <a:alpha val="50000"/>
              </a:srgbClr>
            </a:outerShdw>
          </a:effec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dirty="0" smtClean="0">
                <a:ln>
                  <a:noFill/>
                </a:ln>
                <a:solidFill>
                  <a:srgbClr val="00B0F0"/>
                </a:solidFill>
                <a:effectLst/>
                <a:latin typeface="Abel" pitchFamily="2" charset="0"/>
                <a:cs typeface="Arial" pitchFamily="34" charset="0"/>
              </a:rPr>
              <a:t>      </a:t>
            </a:r>
            <a:endParaRPr lang="fr-FR" sz="1000" b="1" dirty="0">
              <a:solidFill>
                <a:srgbClr val="00B0F0"/>
              </a:solidFill>
              <a:latin typeface="Abel" pitchFamily="2"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00B0F0"/>
                </a:solidFill>
                <a:effectLst/>
                <a:latin typeface="Abel" pitchFamily="2" charset="0"/>
                <a:cs typeface="Arial" pitchFamily="34" charset="0"/>
              </a:rPr>
              <a:t>            </a:t>
            </a:r>
            <a:endParaRPr lang="fr-FR" sz="2800" b="1" dirty="0">
              <a:solidFill>
                <a:srgbClr val="00B0F0"/>
              </a:solidFill>
              <a:latin typeface="Abel" pitchFamily="2"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endParaRPr lang="fr-FR" sz="2800" b="1" dirty="0" smtClean="0">
              <a:solidFill>
                <a:srgbClr val="00B0F0"/>
              </a:solidFill>
              <a:latin typeface="Abel" pitchFamily="2"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lang="fr-FR" sz="2800" b="1" i="1" u="sng" dirty="0" smtClean="0">
                <a:solidFill>
                  <a:srgbClr val="00B0F0"/>
                </a:solidFill>
                <a:latin typeface="Abel" pitchFamily="2" charset="0"/>
                <a:cs typeface="Arial" pitchFamily="34" charset="0"/>
              </a:rPr>
              <a:t>    </a:t>
            </a:r>
            <a:endParaRPr kumimoji="0" lang="fr-FR" sz="2800" b="1" i="0" u="none" strike="noStrike" cap="none" normalizeH="0" baseline="0" dirty="0">
              <a:ln>
                <a:noFill/>
              </a:ln>
              <a:solidFill>
                <a:srgbClr val="00B0F0"/>
              </a:solidFill>
              <a:effectLst/>
              <a:latin typeface="Abel" pitchFamily="2"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dirty="0" smtClean="0">
              <a:ln>
                <a:noFill/>
              </a:ln>
              <a:solidFill>
                <a:srgbClr val="00B0F0"/>
              </a:solidFill>
              <a:effectLst/>
              <a:latin typeface="Abel" pitchFamily="2"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88" y="1"/>
            <a:ext cx="2018787" cy="1139705"/>
          </a:xfrm>
          <a:prstGeom prst="rect">
            <a:avLst/>
          </a:prstGeom>
        </p:spPr>
      </p:pic>
      <p:sp>
        <p:nvSpPr>
          <p:cNvPr id="8" name="Sous-titre 2"/>
          <p:cNvSpPr txBox="1">
            <a:spLocks/>
          </p:cNvSpPr>
          <p:nvPr/>
        </p:nvSpPr>
        <p:spPr>
          <a:xfrm>
            <a:off x="875193" y="1268711"/>
            <a:ext cx="7559675" cy="576103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endParaRPr lang="fr-FR" sz="1600" dirty="0" smtClean="0">
              <a:latin typeface="Abel" pitchFamily="2" charset="0"/>
            </a:endParaRPr>
          </a:p>
        </p:txBody>
      </p:sp>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152" y="1146489"/>
            <a:ext cx="8712968" cy="4424976"/>
          </a:xfrm>
          <a:prstGeom prst="rect">
            <a:avLst/>
          </a:prstGeom>
        </p:spPr>
      </p:pic>
      <p:sp>
        <p:nvSpPr>
          <p:cNvPr id="4" name="ZoneTexte 3"/>
          <p:cNvSpPr txBox="1"/>
          <p:nvPr/>
        </p:nvSpPr>
        <p:spPr>
          <a:xfrm>
            <a:off x="1849189" y="3034153"/>
            <a:ext cx="5048705" cy="707886"/>
          </a:xfrm>
          <a:prstGeom prst="rect">
            <a:avLst/>
          </a:prstGeom>
          <a:noFill/>
        </p:spPr>
        <p:txBody>
          <a:bodyPr wrap="square" rtlCol="0">
            <a:spAutoFit/>
          </a:bodyPr>
          <a:lstStyle/>
          <a:p>
            <a:pPr algn="ctr"/>
            <a:r>
              <a:rPr lang="fr-FR" sz="4000" dirty="0" smtClean="0">
                <a:latin typeface="Abel" pitchFamily="2" charset="0"/>
              </a:rPr>
              <a:t>Bulle de Rêves 2020</a:t>
            </a:r>
            <a:endParaRPr lang="fr-FR" sz="4000" dirty="0">
              <a:latin typeface="Abel" pitchFamily="2" charset="0"/>
            </a:endParaRPr>
          </a:p>
        </p:txBody>
      </p:sp>
      <p:sp>
        <p:nvSpPr>
          <p:cNvPr id="10" name="ZoneTexte 9"/>
          <p:cNvSpPr txBox="1"/>
          <p:nvPr/>
        </p:nvSpPr>
        <p:spPr>
          <a:xfrm>
            <a:off x="2879304" y="246687"/>
            <a:ext cx="5688632" cy="646331"/>
          </a:xfrm>
          <a:prstGeom prst="rect">
            <a:avLst/>
          </a:prstGeom>
          <a:noFill/>
        </p:spPr>
        <p:txBody>
          <a:bodyPr wrap="square" rtlCol="0">
            <a:spAutoFit/>
          </a:bodyPr>
          <a:lstStyle/>
          <a:p>
            <a:pPr lvl="0" algn="ctr" fontAlgn="base">
              <a:spcBef>
                <a:spcPct val="0"/>
              </a:spcBef>
              <a:spcAft>
                <a:spcPct val="0"/>
              </a:spcAft>
            </a:pPr>
            <a:r>
              <a:rPr lang="fr-FR" b="1" dirty="0">
                <a:solidFill>
                  <a:srgbClr val="00B0F0"/>
                </a:solidFill>
                <a:latin typeface="Abel" pitchFamily="2" charset="0"/>
                <a:cs typeface="Arial" pitchFamily="34" charset="0"/>
              </a:rPr>
              <a:t>RESEAU PARENTS 81</a:t>
            </a:r>
          </a:p>
          <a:p>
            <a:pPr lvl="0" algn="ctr" fontAlgn="base">
              <a:spcBef>
                <a:spcPct val="0"/>
              </a:spcBef>
              <a:spcAft>
                <a:spcPct val="0"/>
              </a:spcAft>
            </a:pPr>
            <a:r>
              <a:rPr lang="fr-FR" b="1" dirty="0" smtClean="0">
                <a:solidFill>
                  <a:srgbClr val="00B0F0"/>
                </a:solidFill>
                <a:latin typeface="Abel" pitchFamily="2" charset="0"/>
                <a:cs typeface="Arial" pitchFamily="34" charset="0"/>
              </a:rPr>
              <a:t> </a:t>
            </a:r>
            <a:r>
              <a:rPr lang="fr-FR" b="1" dirty="0">
                <a:solidFill>
                  <a:srgbClr val="00B0F0"/>
                </a:solidFill>
                <a:latin typeface="Abel" pitchFamily="2" charset="0"/>
                <a:cs typeface="Arial" pitchFamily="34" charset="0"/>
              </a:rPr>
              <a:t>Réunion départementale</a:t>
            </a:r>
          </a:p>
        </p:txBody>
      </p:sp>
    </p:spTree>
    <p:custDataLst>
      <p:tags r:id="rId1"/>
    </p:custDataLst>
    <p:extLst>
      <p:ext uri="{BB962C8B-B14F-4D97-AF65-F5344CB8AC3E}">
        <p14:creationId xmlns:p14="http://schemas.microsoft.com/office/powerpoint/2010/main" val="237424118"/>
      </p:ext>
    </p:extLst>
  </p:cSld>
  <p:clrMapOvr>
    <a:masterClrMapping/>
  </p:clrMapOvr>
  <mc:AlternateContent xmlns:mc="http://schemas.openxmlformats.org/markup-compatibility/2006" xmlns:p14="http://schemas.microsoft.com/office/powerpoint/2010/main">
    <mc:Choice Requires="p14">
      <p:transition spd="slow" p14:dur="2000" advTm="72773"/>
    </mc:Choice>
    <mc:Fallback xmlns="">
      <p:transition spd="slow" advTm="72773"/>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noChangeShapeType="1"/>
          </p:cNvSpPr>
          <p:nvPr/>
        </p:nvSpPr>
        <p:spPr bwMode="auto">
          <a:xfrm>
            <a:off x="0" y="0"/>
            <a:ext cx="9144000" cy="6857999"/>
          </a:xfrm>
          <a:prstGeom prst="rect">
            <a:avLst/>
          </a:prstGeom>
          <a:solidFill>
            <a:srgbClr val="FFFFCC"/>
          </a:solidFill>
          <a:ln w="12700" cap="rnd" algn="in">
            <a:solidFill>
              <a:srgbClr val="6633FF"/>
            </a:solidFill>
            <a:prstDash val="dash"/>
            <a:miter lim="800000"/>
            <a:headEnd/>
            <a:tailEnd/>
          </a:ln>
          <a:effectLst>
            <a:outerShdw dist="107763" dir="2700000" algn="ctr" rotWithShape="0">
              <a:srgbClr val="868686">
                <a:alpha val="50000"/>
              </a:srgbClr>
            </a:outerShdw>
          </a:effec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dirty="0" smtClean="0">
                <a:ln>
                  <a:noFill/>
                </a:ln>
                <a:solidFill>
                  <a:srgbClr val="00B0F0"/>
                </a:solidFill>
                <a:effectLst/>
                <a:latin typeface="Abel" pitchFamily="2" charset="0"/>
                <a:cs typeface="Arial" pitchFamily="34" charset="0"/>
              </a:rPr>
              <a:t>      </a:t>
            </a:r>
            <a:endParaRPr lang="fr-FR" sz="1000" b="1" dirty="0">
              <a:solidFill>
                <a:srgbClr val="00B0F0"/>
              </a:solidFill>
              <a:latin typeface="Abel" pitchFamily="2"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00B0F0"/>
                </a:solidFill>
                <a:effectLst/>
                <a:latin typeface="Abel" pitchFamily="2" charset="0"/>
                <a:cs typeface="Arial" pitchFamily="34" charset="0"/>
              </a:rPr>
              <a:t>            </a:t>
            </a:r>
            <a:endParaRPr lang="fr-FR" sz="2800" b="1" dirty="0">
              <a:solidFill>
                <a:srgbClr val="00B0F0"/>
              </a:solidFill>
              <a:latin typeface="Abel" pitchFamily="2"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endParaRPr lang="fr-FR" sz="2800" b="1" dirty="0" smtClean="0">
              <a:solidFill>
                <a:srgbClr val="00B0F0"/>
              </a:solidFill>
              <a:latin typeface="Abel" pitchFamily="2"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lang="fr-FR" sz="2800" b="1" i="1" u="sng" dirty="0" smtClean="0">
                <a:solidFill>
                  <a:srgbClr val="00B0F0"/>
                </a:solidFill>
                <a:latin typeface="Abel" pitchFamily="2" charset="0"/>
                <a:cs typeface="Arial" pitchFamily="34" charset="0"/>
              </a:rPr>
              <a:t>    </a:t>
            </a:r>
            <a:endParaRPr kumimoji="0" lang="fr-FR" sz="2800" b="1" i="0" u="none" strike="noStrike" cap="none" normalizeH="0" baseline="0" dirty="0">
              <a:ln>
                <a:noFill/>
              </a:ln>
              <a:solidFill>
                <a:srgbClr val="00B0F0"/>
              </a:solidFill>
              <a:effectLst/>
              <a:latin typeface="Abel" pitchFamily="2"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dirty="0" smtClean="0">
              <a:ln>
                <a:noFill/>
              </a:ln>
              <a:solidFill>
                <a:srgbClr val="00B0F0"/>
              </a:solidFill>
              <a:effectLst/>
              <a:latin typeface="Abel" pitchFamily="2"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88" y="1"/>
            <a:ext cx="2018787" cy="1139705"/>
          </a:xfrm>
          <a:prstGeom prst="rect">
            <a:avLst/>
          </a:prstGeom>
        </p:spPr>
      </p:pic>
      <p:sp>
        <p:nvSpPr>
          <p:cNvPr id="8" name="Sous-titre 2"/>
          <p:cNvSpPr txBox="1">
            <a:spLocks/>
          </p:cNvSpPr>
          <p:nvPr/>
        </p:nvSpPr>
        <p:spPr>
          <a:xfrm>
            <a:off x="875193" y="1268711"/>
            <a:ext cx="7559675" cy="576103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endParaRPr lang="fr-FR" sz="1600" dirty="0" smtClean="0">
              <a:latin typeface="Abel" pitchFamily="2" charset="0"/>
            </a:endParaRPr>
          </a:p>
        </p:txBody>
      </p:sp>
      <p:sp>
        <p:nvSpPr>
          <p:cNvPr id="10" name="ZoneTexte 9"/>
          <p:cNvSpPr txBox="1"/>
          <p:nvPr/>
        </p:nvSpPr>
        <p:spPr>
          <a:xfrm>
            <a:off x="2879304" y="246687"/>
            <a:ext cx="5688632" cy="646331"/>
          </a:xfrm>
          <a:prstGeom prst="rect">
            <a:avLst/>
          </a:prstGeom>
          <a:noFill/>
        </p:spPr>
        <p:txBody>
          <a:bodyPr wrap="square" rtlCol="0">
            <a:spAutoFit/>
          </a:bodyPr>
          <a:lstStyle/>
          <a:p>
            <a:pPr lvl="0" algn="ctr" fontAlgn="base">
              <a:spcBef>
                <a:spcPct val="0"/>
              </a:spcBef>
              <a:spcAft>
                <a:spcPct val="0"/>
              </a:spcAft>
            </a:pPr>
            <a:r>
              <a:rPr lang="fr-FR" b="1" dirty="0">
                <a:solidFill>
                  <a:srgbClr val="00B0F0"/>
                </a:solidFill>
                <a:latin typeface="Abel" pitchFamily="2" charset="0"/>
                <a:cs typeface="Arial" pitchFamily="34" charset="0"/>
              </a:rPr>
              <a:t>RESEAU PARENTS 81</a:t>
            </a:r>
          </a:p>
          <a:p>
            <a:pPr lvl="0" algn="ctr" fontAlgn="base">
              <a:spcBef>
                <a:spcPct val="0"/>
              </a:spcBef>
              <a:spcAft>
                <a:spcPct val="0"/>
              </a:spcAft>
            </a:pPr>
            <a:r>
              <a:rPr lang="fr-FR" b="1" dirty="0" smtClean="0">
                <a:solidFill>
                  <a:srgbClr val="00B0F0"/>
                </a:solidFill>
                <a:latin typeface="Abel" pitchFamily="2" charset="0"/>
                <a:cs typeface="Arial" pitchFamily="34" charset="0"/>
              </a:rPr>
              <a:t> </a:t>
            </a:r>
            <a:r>
              <a:rPr lang="fr-FR" b="1" dirty="0">
                <a:solidFill>
                  <a:srgbClr val="00B0F0"/>
                </a:solidFill>
                <a:latin typeface="Abel" pitchFamily="2" charset="0"/>
                <a:cs typeface="Arial" pitchFamily="34" charset="0"/>
              </a:rPr>
              <a:t>Réunion départementale</a:t>
            </a:r>
          </a:p>
        </p:txBody>
      </p:sp>
      <p:sp>
        <p:nvSpPr>
          <p:cNvPr id="11" name="Rectangle 10"/>
          <p:cNvSpPr/>
          <p:nvPr/>
        </p:nvSpPr>
        <p:spPr>
          <a:xfrm>
            <a:off x="755576" y="1187465"/>
            <a:ext cx="4572000" cy="5376087"/>
          </a:xfrm>
          <a:prstGeom prst="rect">
            <a:avLst/>
          </a:prstGeom>
        </p:spPr>
        <p:txBody>
          <a:bodyPr>
            <a:spAutoFit/>
          </a:bodyPr>
          <a:lstStyle/>
          <a:p>
            <a:pPr lvl="0" algn="ctr">
              <a:lnSpc>
                <a:spcPct val="115000"/>
              </a:lnSpc>
              <a:spcAft>
                <a:spcPts val="750"/>
              </a:spcAft>
            </a:pPr>
            <a:r>
              <a:rPr lang="fr-FR" sz="3200" b="1" dirty="0">
                <a:solidFill>
                  <a:prstClr val="black"/>
                </a:solidFill>
                <a:latin typeface="Abel" pitchFamily="2" charset="0"/>
              </a:rPr>
              <a:t>Bulle de Rêves </a:t>
            </a:r>
            <a:endParaRPr lang="fr-FR" sz="1100" b="1" dirty="0">
              <a:solidFill>
                <a:prstClr val="black"/>
              </a:solidFill>
              <a:latin typeface="Abel" pitchFamily="2" charset="0"/>
            </a:endParaRPr>
          </a:p>
          <a:p>
            <a:pPr lvl="0" algn="ctr">
              <a:lnSpc>
                <a:spcPct val="115000"/>
              </a:lnSpc>
              <a:spcAft>
                <a:spcPts val="750"/>
              </a:spcAft>
              <a:defRPr/>
            </a:pPr>
            <a:r>
              <a:rPr lang="fr-FR" sz="1300" b="1" i="1" dirty="0">
                <a:solidFill>
                  <a:prstClr val="black"/>
                </a:solidFill>
                <a:latin typeface="Abel" pitchFamily="2" charset="0"/>
              </a:rPr>
              <a:t> Appel à micro-projets 2020</a:t>
            </a:r>
          </a:p>
          <a:p>
            <a:pPr marL="171450" lvl="0" indent="-171450" algn="ctr">
              <a:lnSpc>
                <a:spcPct val="115000"/>
              </a:lnSpc>
              <a:spcAft>
                <a:spcPts val="750"/>
              </a:spcAft>
              <a:buFontTx/>
              <a:buChar char="-"/>
              <a:defRPr/>
            </a:pPr>
            <a:endParaRPr lang="fr-FR" sz="1200" b="1" dirty="0">
              <a:solidFill>
                <a:prstClr val="black"/>
              </a:solidFill>
              <a:latin typeface="Abel" pitchFamily="2" charset="0"/>
            </a:endParaRPr>
          </a:p>
          <a:p>
            <a:pPr lvl="0" algn="ctr">
              <a:lnSpc>
                <a:spcPct val="115000"/>
              </a:lnSpc>
              <a:spcAft>
                <a:spcPts val="750"/>
              </a:spcAft>
              <a:defRPr/>
            </a:pPr>
            <a:r>
              <a:rPr lang="fr-FR" sz="1300" b="1" dirty="0">
                <a:solidFill>
                  <a:prstClr val="black"/>
                </a:solidFill>
              </a:rPr>
              <a:t> -   </a:t>
            </a:r>
            <a:r>
              <a:rPr lang="fr-FR" sz="1300" b="1" dirty="0">
                <a:solidFill>
                  <a:prstClr val="black"/>
                </a:solidFill>
                <a:latin typeface="Abel" pitchFamily="2" charset="0"/>
              </a:rPr>
              <a:t>Un dossier « appel à projets » </a:t>
            </a:r>
            <a:r>
              <a:rPr lang="fr-FR" sz="1300" b="1" dirty="0">
                <a:solidFill>
                  <a:srgbClr val="FF0000"/>
                </a:solidFill>
                <a:latin typeface="Abel" pitchFamily="2" charset="0"/>
              </a:rPr>
              <a:t>mobilisable tout au long de l’année civile de référence</a:t>
            </a:r>
          </a:p>
          <a:p>
            <a:pPr lvl="0" algn="ctr">
              <a:lnSpc>
                <a:spcPct val="115000"/>
              </a:lnSpc>
              <a:spcAft>
                <a:spcPts val="750"/>
              </a:spcAft>
              <a:defRPr/>
            </a:pPr>
            <a:endParaRPr lang="fr-FR" sz="1200" b="1" dirty="0">
              <a:solidFill>
                <a:prstClr val="black"/>
              </a:solidFill>
              <a:latin typeface="Abel" pitchFamily="2" charset="0"/>
            </a:endParaRPr>
          </a:p>
          <a:p>
            <a:pPr marL="285750" lvl="0" indent="-285750" algn="ctr">
              <a:lnSpc>
                <a:spcPct val="115000"/>
              </a:lnSpc>
              <a:spcAft>
                <a:spcPts val="750"/>
              </a:spcAft>
              <a:buFontTx/>
              <a:buChar char="-"/>
              <a:defRPr/>
            </a:pPr>
            <a:r>
              <a:rPr lang="fr-FR" sz="1300" b="1" dirty="0">
                <a:solidFill>
                  <a:srgbClr val="FF0000"/>
                </a:solidFill>
                <a:latin typeface="Abel" pitchFamily="2" charset="0"/>
              </a:rPr>
              <a:t>Plusieurs comité de lecture dans l’année </a:t>
            </a:r>
            <a:r>
              <a:rPr lang="fr-FR" sz="1300" b="1" dirty="0">
                <a:solidFill>
                  <a:prstClr val="black"/>
                </a:solidFill>
                <a:latin typeface="Abel" pitchFamily="2" charset="0"/>
              </a:rPr>
              <a:t>avec :</a:t>
            </a:r>
          </a:p>
          <a:p>
            <a:pPr lvl="0" algn="ctr">
              <a:lnSpc>
                <a:spcPct val="115000"/>
              </a:lnSpc>
              <a:spcAft>
                <a:spcPts val="750"/>
              </a:spcAft>
              <a:defRPr/>
            </a:pPr>
            <a:r>
              <a:rPr lang="fr-FR" sz="1300" b="1" dirty="0">
                <a:solidFill>
                  <a:prstClr val="black"/>
                </a:solidFill>
                <a:latin typeface="Abel" pitchFamily="2" charset="0"/>
              </a:rPr>
              <a:t>(l’animateur du Réseau Parents 81, des acteurs locaux, des partenaires)</a:t>
            </a:r>
          </a:p>
          <a:p>
            <a:pPr marL="285750" lvl="0" indent="-285750" algn="ctr">
              <a:lnSpc>
                <a:spcPct val="115000"/>
              </a:lnSpc>
              <a:spcAft>
                <a:spcPts val="750"/>
              </a:spcAft>
              <a:buFontTx/>
              <a:buChar char="-"/>
              <a:defRPr/>
            </a:pPr>
            <a:endParaRPr lang="fr-FR" sz="1200" b="1" dirty="0">
              <a:solidFill>
                <a:prstClr val="black"/>
              </a:solidFill>
              <a:latin typeface="Abel" pitchFamily="2" charset="0"/>
            </a:endParaRPr>
          </a:p>
          <a:p>
            <a:pPr marL="171450" lvl="0" indent="-171450" algn="ctr">
              <a:lnSpc>
                <a:spcPct val="115000"/>
              </a:lnSpc>
              <a:spcAft>
                <a:spcPts val="750"/>
              </a:spcAft>
              <a:buFontTx/>
              <a:buChar char="-"/>
              <a:defRPr/>
            </a:pPr>
            <a:r>
              <a:rPr lang="fr-FR" sz="1300" b="1" dirty="0">
                <a:solidFill>
                  <a:prstClr val="black"/>
                </a:solidFill>
                <a:latin typeface="Abel" pitchFamily="2" charset="0"/>
              </a:rPr>
              <a:t>Un appel à projets </a:t>
            </a:r>
            <a:r>
              <a:rPr lang="fr-FR" sz="1300" b="1" dirty="0">
                <a:solidFill>
                  <a:srgbClr val="FF0000"/>
                </a:solidFill>
                <a:latin typeface="Abel" pitchFamily="2" charset="0"/>
              </a:rPr>
              <a:t>ouvert aux groupes de parents et aux association</a:t>
            </a:r>
          </a:p>
          <a:p>
            <a:pPr marL="171450" lvl="0" indent="-171450" algn="ctr">
              <a:lnSpc>
                <a:spcPct val="115000"/>
              </a:lnSpc>
              <a:spcAft>
                <a:spcPts val="750"/>
              </a:spcAft>
              <a:buFontTx/>
              <a:buChar char="-"/>
              <a:defRPr/>
            </a:pPr>
            <a:endParaRPr lang="fr-FR" sz="900" b="1" dirty="0">
              <a:solidFill>
                <a:prstClr val="black"/>
              </a:solidFill>
              <a:latin typeface="Abel" pitchFamily="2" charset="0"/>
            </a:endParaRPr>
          </a:p>
          <a:p>
            <a:pPr marL="171450" lvl="0" indent="-171450" algn="ctr">
              <a:lnSpc>
                <a:spcPct val="115000"/>
              </a:lnSpc>
              <a:spcAft>
                <a:spcPts val="750"/>
              </a:spcAft>
              <a:buFontTx/>
              <a:buChar char="-"/>
              <a:defRPr/>
            </a:pPr>
            <a:r>
              <a:rPr lang="fr-FR" sz="1300" b="1" dirty="0">
                <a:solidFill>
                  <a:srgbClr val="FF0000"/>
                </a:solidFill>
                <a:latin typeface="Abel" pitchFamily="2" charset="0"/>
              </a:rPr>
              <a:t>Un financement CAF plafonné à 800 euros</a:t>
            </a:r>
          </a:p>
          <a:p>
            <a:pPr lvl="0" algn="ctr">
              <a:lnSpc>
                <a:spcPct val="115000"/>
              </a:lnSpc>
              <a:spcAft>
                <a:spcPts val="750"/>
              </a:spcAft>
              <a:defRPr/>
            </a:pPr>
            <a:endParaRPr lang="fr-FR" sz="900" b="1" dirty="0">
              <a:solidFill>
                <a:prstClr val="black"/>
              </a:solidFill>
              <a:latin typeface="Abel" pitchFamily="2" charset="0"/>
            </a:endParaRPr>
          </a:p>
          <a:p>
            <a:pPr marL="171450" lvl="0" indent="-171450" algn="ctr">
              <a:lnSpc>
                <a:spcPct val="115000"/>
              </a:lnSpc>
              <a:spcAft>
                <a:spcPts val="750"/>
              </a:spcAft>
              <a:buFontTx/>
              <a:buChar char="-"/>
              <a:defRPr/>
            </a:pPr>
            <a:r>
              <a:rPr lang="fr-FR" sz="1300" b="1" dirty="0">
                <a:solidFill>
                  <a:srgbClr val="FF0000"/>
                </a:solidFill>
                <a:latin typeface="Abel" pitchFamily="2" charset="0"/>
              </a:rPr>
              <a:t>Un bilan annuel </a:t>
            </a:r>
            <a:r>
              <a:rPr lang="fr-FR" sz="1300" b="1" dirty="0">
                <a:solidFill>
                  <a:prstClr val="black"/>
                </a:solidFill>
                <a:latin typeface="Abel" pitchFamily="2" charset="0"/>
              </a:rPr>
              <a:t>à rendre une fois par an                                                                                                                                                                                     courant janvier</a:t>
            </a:r>
          </a:p>
        </p:txBody>
      </p:sp>
      <p:sp>
        <p:nvSpPr>
          <p:cNvPr id="12" name="ZoneTexte 11"/>
          <p:cNvSpPr txBox="1"/>
          <p:nvPr/>
        </p:nvSpPr>
        <p:spPr>
          <a:xfrm>
            <a:off x="5975648" y="3021428"/>
            <a:ext cx="2844824" cy="1708160"/>
          </a:xfrm>
          <a:prstGeom prst="rect">
            <a:avLst/>
          </a:prstGeom>
          <a:noFill/>
        </p:spPr>
        <p:txBody>
          <a:bodyPr wrap="square" rtlCol="0">
            <a:spAutoFit/>
          </a:bodyPr>
          <a:lstStyle/>
          <a:p>
            <a:r>
              <a:rPr lang="fr-FR" sz="2100" b="1" i="1" dirty="0" smtClean="0">
                <a:latin typeface="Abel" panose="02000506030000020004" pitchFamily="2" charset="0"/>
              </a:rPr>
              <a:t>-    8 dossiers en 2018</a:t>
            </a:r>
          </a:p>
          <a:p>
            <a:pPr marL="285750" indent="-285750">
              <a:buFontTx/>
              <a:buChar char="-"/>
            </a:pPr>
            <a:r>
              <a:rPr lang="fr-FR" sz="2100" b="1" i="1" dirty="0" smtClean="0">
                <a:latin typeface="Abel" panose="02000506030000020004" pitchFamily="2" charset="0"/>
              </a:rPr>
              <a:t>8 dossiers en 2019</a:t>
            </a:r>
          </a:p>
          <a:p>
            <a:pPr marL="285750" indent="-285750">
              <a:buFontTx/>
              <a:buChar char="-"/>
            </a:pPr>
            <a:endParaRPr lang="fr-FR" sz="2100" b="1" i="1" dirty="0">
              <a:latin typeface="Abel" panose="02000506030000020004" pitchFamily="2" charset="0"/>
            </a:endParaRPr>
          </a:p>
          <a:p>
            <a:r>
              <a:rPr lang="fr-FR" sz="2100" b="1" i="1" dirty="0" smtClean="0">
                <a:latin typeface="Abel" panose="02000506030000020004" pitchFamily="2" charset="0"/>
              </a:rPr>
              <a:t>Et de vraies dynamiques de parents</a:t>
            </a:r>
            <a:endParaRPr lang="fr-FR" sz="2100" b="1" i="1" dirty="0">
              <a:latin typeface="Abel" panose="02000506030000020004" pitchFamily="2" charset="0"/>
            </a:endParaRPr>
          </a:p>
        </p:txBody>
      </p:sp>
    </p:spTree>
    <p:custDataLst>
      <p:tags r:id="rId1"/>
    </p:custDataLst>
    <p:extLst>
      <p:ext uri="{BB962C8B-B14F-4D97-AF65-F5344CB8AC3E}">
        <p14:creationId xmlns:p14="http://schemas.microsoft.com/office/powerpoint/2010/main" val="3716123194"/>
      </p:ext>
    </p:extLst>
  </p:cSld>
  <p:clrMapOvr>
    <a:masterClrMapping/>
  </p:clrMapOvr>
  <mc:AlternateContent xmlns:mc="http://schemas.openxmlformats.org/markup-compatibility/2006" xmlns:p14="http://schemas.microsoft.com/office/powerpoint/2010/main">
    <mc:Choice Requires="p14">
      <p:transition spd="slow" p14:dur="2000" advTm="72773"/>
    </mc:Choice>
    <mc:Fallback xmlns="">
      <p:transition spd="slow" advTm="72773"/>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noChangeShapeType="1"/>
          </p:cNvSpPr>
          <p:nvPr/>
        </p:nvSpPr>
        <p:spPr bwMode="auto">
          <a:xfrm>
            <a:off x="0" y="0"/>
            <a:ext cx="9144000" cy="6857999"/>
          </a:xfrm>
          <a:prstGeom prst="rect">
            <a:avLst/>
          </a:prstGeom>
          <a:solidFill>
            <a:srgbClr val="FFFFCC"/>
          </a:solidFill>
          <a:ln w="12700" cap="rnd" algn="in">
            <a:solidFill>
              <a:srgbClr val="6633FF"/>
            </a:solidFill>
            <a:prstDash val="dash"/>
            <a:miter lim="800000"/>
            <a:headEnd/>
            <a:tailEnd/>
          </a:ln>
          <a:effectLst>
            <a:outerShdw dist="107763" dir="2700000" algn="ctr" rotWithShape="0">
              <a:srgbClr val="868686">
                <a:alpha val="50000"/>
              </a:srgbClr>
            </a:outerShdw>
          </a:effec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dirty="0" smtClean="0">
                <a:ln>
                  <a:noFill/>
                </a:ln>
                <a:solidFill>
                  <a:srgbClr val="00B0F0"/>
                </a:solidFill>
                <a:effectLst/>
                <a:latin typeface="Abel" pitchFamily="2" charset="0"/>
                <a:cs typeface="Arial" pitchFamily="34" charset="0"/>
              </a:rPr>
              <a:t>      </a:t>
            </a:r>
            <a:endParaRPr lang="fr-FR" sz="1000" b="1" dirty="0">
              <a:solidFill>
                <a:srgbClr val="00B0F0"/>
              </a:solidFill>
              <a:latin typeface="Abel" pitchFamily="2"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00B0F0"/>
                </a:solidFill>
                <a:effectLst/>
                <a:latin typeface="Abel" pitchFamily="2" charset="0"/>
                <a:cs typeface="Arial" pitchFamily="34" charset="0"/>
              </a:rPr>
              <a:t>            </a:t>
            </a:r>
            <a:endParaRPr lang="fr-FR" sz="2800" b="1" dirty="0">
              <a:solidFill>
                <a:srgbClr val="00B0F0"/>
              </a:solidFill>
              <a:latin typeface="Abel" pitchFamily="2"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endParaRPr lang="fr-FR" sz="2800" b="1" dirty="0" smtClean="0">
              <a:solidFill>
                <a:srgbClr val="00B0F0"/>
              </a:solidFill>
              <a:latin typeface="Abel" pitchFamily="2"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lang="fr-FR" sz="2800" b="1" i="1" u="sng" dirty="0" smtClean="0">
                <a:solidFill>
                  <a:srgbClr val="00B0F0"/>
                </a:solidFill>
                <a:latin typeface="Abel" pitchFamily="2" charset="0"/>
                <a:cs typeface="Arial" pitchFamily="34" charset="0"/>
              </a:rPr>
              <a:t>    </a:t>
            </a:r>
            <a:endParaRPr kumimoji="0" lang="fr-FR" sz="2800" b="1" i="0" u="none" strike="noStrike" cap="none" normalizeH="0" baseline="0" dirty="0">
              <a:ln>
                <a:noFill/>
              </a:ln>
              <a:solidFill>
                <a:srgbClr val="00B0F0"/>
              </a:solidFill>
              <a:effectLst/>
              <a:latin typeface="Abel" pitchFamily="2"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dirty="0" smtClean="0">
              <a:ln>
                <a:noFill/>
              </a:ln>
              <a:solidFill>
                <a:srgbClr val="00B0F0"/>
              </a:solidFill>
              <a:effectLst/>
              <a:latin typeface="Abel" pitchFamily="2"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88" y="1"/>
            <a:ext cx="2018787" cy="1139705"/>
          </a:xfrm>
          <a:prstGeom prst="rect">
            <a:avLst/>
          </a:prstGeom>
        </p:spPr>
      </p:pic>
      <p:sp>
        <p:nvSpPr>
          <p:cNvPr id="8" name="Sous-titre 2"/>
          <p:cNvSpPr txBox="1">
            <a:spLocks/>
          </p:cNvSpPr>
          <p:nvPr/>
        </p:nvSpPr>
        <p:spPr>
          <a:xfrm>
            <a:off x="875193" y="1268711"/>
            <a:ext cx="7559675" cy="576103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endParaRPr lang="fr-FR" sz="1600" dirty="0" smtClean="0">
              <a:latin typeface="Abel" pitchFamily="2" charset="0"/>
            </a:endParaRPr>
          </a:p>
        </p:txBody>
      </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52" y="1139706"/>
            <a:ext cx="3491365" cy="4941168"/>
          </a:xfrm>
          <a:prstGeom prst="rect">
            <a:avLst/>
          </a:prstGeom>
        </p:spPr>
      </p:pic>
      <p:sp>
        <p:nvSpPr>
          <p:cNvPr id="9" name="ZoneTexte 8"/>
          <p:cNvSpPr txBox="1"/>
          <p:nvPr/>
        </p:nvSpPr>
        <p:spPr>
          <a:xfrm>
            <a:off x="2879304" y="246687"/>
            <a:ext cx="5688632" cy="646331"/>
          </a:xfrm>
          <a:prstGeom prst="rect">
            <a:avLst/>
          </a:prstGeom>
          <a:noFill/>
        </p:spPr>
        <p:txBody>
          <a:bodyPr wrap="square" rtlCol="0">
            <a:spAutoFit/>
          </a:bodyPr>
          <a:lstStyle/>
          <a:p>
            <a:pPr lvl="0" algn="ctr" fontAlgn="base">
              <a:spcBef>
                <a:spcPct val="0"/>
              </a:spcBef>
              <a:spcAft>
                <a:spcPct val="0"/>
              </a:spcAft>
            </a:pPr>
            <a:r>
              <a:rPr lang="fr-FR" b="1" dirty="0">
                <a:solidFill>
                  <a:srgbClr val="00B0F0"/>
                </a:solidFill>
                <a:latin typeface="Abel" pitchFamily="2" charset="0"/>
                <a:cs typeface="Arial" pitchFamily="34" charset="0"/>
              </a:rPr>
              <a:t>RESEAU PARENTS 81</a:t>
            </a:r>
          </a:p>
          <a:p>
            <a:pPr lvl="0" algn="ctr" fontAlgn="base">
              <a:spcBef>
                <a:spcPct val="0"/>
              </a:spcBef>
              <a:spcAft>
                <a:spcPct val="0"/>
              </a:spcAft>
            </a:pPr>
            <a:r>
              <a:rPr lang="fr-FR" b="1" dirty="0" smtClean="0">
                <a:solidFill>
                  <a:srgbClr val="00B0F0"/>
                </a:solidFill>
                <a:latin typeface="Abel" pitchFamily="2" charset="0"/>
                <a:cs typeface="Arial" pitchFamily="34" charset="0"/>
              </a:rPr>
              <a:t> </a:t>
            </a:r>
            <a:r>
              <a:rPr lang="fr-FR" b="1" dirty="0">
                <a:solidFill>
                  <a:srgbClr val="00B0F0"/>
                </a:solidFill>
                <a:latin typeface="Abel" pitchFamily="2" charset="0"/>
                <a:cs typeface="Arial" pitchFamily="34" charset="0"/>
              </a:rPr>
              <a:t>Réunion départementale</a:t>
            </a:r>
          </a:p>
        </p:txBody>
      </p:sp>
      <p:pic>
        <p:nvPicPr>
          <p:cNvPr id="10" name="Imag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9054" y="1115379"/>
            <a:ext cx="3515814" cy="5112568"/>
          </a:xfrm>
          <a:prstGeom prst="rect">
            <a:avLst/>
          </a:prstGeom>
        </p:spPr>
      </p:pic>
      <p:sp>
        <p:nvSpPr>
          <p:cNvPr id="4" name="ZoneTexte 3"/>
          <p:cNvSpPr txBox="1"/>
          <p:nvPr/>
        </p:nvSpPr>
        <p:spPr>
          <a:xfrm>
            <a:off x="4030917" y="5733256"/>
            <a:ext cx="1117147" cy="246221"/>
          </a:xfrm>
          <a:prstGeom prst="rect">
            <a:avLst/>
          </a:prstGeom>
          <a:noFill/>
        </p:spPr>
        <p:txBody>
          <a:bodyPr wrap="square" rtlCol="0">
            <a:spAutoFit/>
          </a:bodyPr>
          <a:lstStyle/>
          <a:p>
            <a:pPr algn="ctr"/>
            <a:r>
              <a:rPr lang="fr-FR" sz="1000" b="1" dirty="0" smtClean="0">
                <a:latin typeface="Abel" panose="02000506030000020004" pitchFamily="2" charset="0"/>
              </a:rPr>
              <a:t>Dossier de 5 pages</a:t>
            </a:r>
            <a:endParaRPr lang="fr-FR" sz="1000" b="1" dirty="0">
              <a:latin typeface="Abel" panose="02000506030000020004" pitchFamily="2" charset="0"/>
            </a:endParaRPr>
          </a:p>
        </p:txBody>
      </p:sp>
    </p:spTree>
    <p:custDataLst>
      <p:tags r:id="rId1"/>
    </p:custDataLst>
    <p:extLst>
      <p:ext uri="{BB962C8B-B14F-4D97-AF65-F5344CB8AC3E}">
        <p14:creationId xmlns:p14="http://schemas.microsoft.com/office/powerpoint/2010/main" val="497612403"/>
      </p:ext>
    </p:extLst>
  </p:cSld>
  <p:clrMapOvr>
    <a:masterClrMapping/>
  </p:clrMapOvr>
  <mc:AlternateContent xmlns:mc="http://schemas.openxmlformats.org/markup-compatibility/2006" xmlns:p14="http://schemas.microsoft.com/office/powerpoint/2010/main">
    <mc:Choice Requires="p14">
      <p:transition spd="slow" p14:dur="2000" advTm="72773"/>
    </mc:Choice>
    <mc:Fallback xmlns="">
      <p:transition spd="slow" advTm="72773"/>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noChangeShapeType="1"/>
          </p:cNvSpPr>
          <p:nvPr/>
        </p:nvSpPr>
        <p:spPr bwMode="auto">
          <a:xfrm>
            <a:off x="0" y="0"/>
            <a:ext cx="9144000" cy="6857999"/>
          </a:xfrm>
          <a:prstGeom prst="rect">
            <a:avLst/>
          </a:prstGeom>
          <a:solidFill>
            <a:srgbClr val="FFFFCC"/>
          </a:solidFill>
          <a:ln w="12700" cap="rnd" algn="in">
            <a:solidFill>
              <a:srgbClr val="6633FF"/>
            </a:solidFill>
            <a:prstDash val="dash"/>
            <a:miter lim="800000"/>
            <a:headEnd/>
            <a:tailEnd/>
          </a:ln>
          <a:effectLst>
            <a:outerShdw dist="107763" dir="2700000" algn="ctr" rotWithShape="0">
              <a:srgbClr val="868686">
                <a:alpha val="50000"/>
              </a:srgbClr>
            </a:outerShdw>
          </a:effec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dirty="0" smtClean="0">
                <a:ln>
                  <a:noFill/>
                </a:ln>
                <a:solidFill>
                  <a:srgbClr val="00B0F0"/>
                </a:solidFill>
                <a:effectLst/>
                <a:latin typeface="Abel" pitchFamily="2" charset="0"/>
                <a:cs typeface="Arial" pitchFamily="34" charset="0"/>
              </a:rPr>
              <a:t>      </a:t>
            </a:r>
            <a:endParaRPr lang="fr-FR" sz="1000" b="1" dirty="0">
              <a:solidFill>
                <a:srgbClr val="00B0F0"/>
              </a:solidFill>
              <a:latin typeface="Abel" pitchFamily="2"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00B0F0"/>
                </a:solidFill>
                <a:effectLst/>
                <a:latin typeface="Abel" pitchFamily="2" charset="0"/>
                <a:cs typeface="Arial" pitchFamily="34" charset="0"/>
              </a:rPr>
              <a:t>            </a:t>
            </a:r>
            <a:endParaRPr lang="fr-FR" sz="2800" b="1" dirty="0">
              <a:solidFill>
                <a:srgbClr val="00B0F0"/>
              </a:solidFill>
              <a:latin typeface="Abel" pitchFamily="2"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endParaRPr lang="fr-FR" sz="2800" b="1" dirty="0" smtClean="0">
              <a:solidFill>
                <a:srgbClr val="00B0F0"/>
              </a:solidFill>
              <a:latin typeface="Abel" pitchFamily="2"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lang="fr-FR" sz="2800" b="1" i="1" u="sng" dirty="0" smtClean="0">
                <a:solidFill>
                  <a:srgbClr val="00B0F0"/>
                </a:solidFill>
                <a:latin typeface="Abel" pitchFamily="2" charset="0"/>
                <a:cs typeface="Arial" pitchFamily="34" charset="0"/>
              </a:rPr>
              <a:t>    </a:t>
            </a:r>
            <a:endParaRPr kumimoji="0" lang="fr-FR" sz="2800" b="1" i="0" u="none" strike="noStrike" cap="none" normalizeH="0" baseline="0" dirty="0">
              <a:ln>
                <a:noFill/>
              </a:ln>
              <a:solidFill>
                <a:srgbClr val="00B0F0"/>
              </a:solidFill>
              <a:effectLst/>
              <a:latin typeface="Abel" pitchFamily="2"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dirty="0" smtClean="0">
              <a:ln>
                <a:noFill/>
              </a:ln>
              <a:solidFill>
                <a:srgbClr val="00B0F0"/>
              </a:solidFill>
              <a:effectLst/>
              <a:latin typeface="Abel" pitchFamily="2"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300" b="1" i="0" u="none" strike="noStrike" cap="none" normalizeH="0" baseline="0" dirty="0" smtClean="0">
                <a:ln>
                  <a:noFill/>
                </a:ln>
                <a:solidFill>
                  <a:schemeClr val="tx1"/>
                </a:solidFill>
                <a:effectLst/>
                <a:latin typeface="Abel" panose="02000506030000020004" pitchFamily="2" charset="0"/>
                <a:cs typeface="Arial" pitchFamily="34" charset="0"/>
              </a:rPr>
              <a:t>Place aux parents</a:t>
            </a:r>
            <a:r>
              <a:rPr kumimoji="0" lang="fr-FR" sz="2300" b="1" i="0" u="none" strike="noStrike" cap="none" normalizeH="0" dirty="0" smtClean="0">
                <a:ln>
                  <a:noFill/>
                </a:ln>
                <a:solidFill>
                  <a:schemeClr val="tx1"/>
                </a:solidFill>
                <a:effectLst/>
                <a:latin typeface="Abel" panose="02000506030000020004" pitchFamily="2" charset="0"/>
                <a:cs typeface="Arial" pitchFamily="34" charset="0"/>
              </a:rPr>
              <a:t> de 3 projets Bulle de Rêves </a:t>
            </a:r>
            <a:endParaRPr kumimoji="0" lang="fr-FR" sz="2300" b="1" i="0" u="none" strike="noStrike" cap="none" normalizeH="0" baseline="0" dirty="0" smtClean="0">
              <a:ln>
                <a:noFill/>
              </a:ln>
              <a:solidFill>
                <a:schemeClr val="tx1"/>
              </a:solidFill>
              <a:effectLst/>
              <a:latin typeface="Abel" panose="02000506030000020004" pitchFamily="2" charset="0"/>
              <a:cs typeface="Arial" pitchFamily="34"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88" y="1"/>
            <a:ext cx="2018787" cy="1139705"/>
          </a:xfrm>
          <a:prstGeom prst="rect">
            <a:avLst/>
          </a:prstGeom>
        </p:spPr>
      </p:pic>
      <p:sp>
        <p:nvSpPr>
          <p:cNvPr id="8" name="Sous-titre 2"/>
          <p:cNvSpPr txBox="1">
            <a:spLocks/>
          </p:cNvSpPr>
          <p:nvPr/>
        </p:nvSpPr>
        <p:spPr>
          <a:xfrm>
            <a:off x="875193" y="1268711"/>
            <a:ext cx="7559675" cy="576103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endParaRPr lang="fr-FR" sz="1600" dirty="0" smtClean="0">
              <a:latin typeface="Abel" pitchFamily="2" charset="0"/>
            </a:endParaRPr>
          </a:p>
        </p:txBody>
      </p:sp>
      <p:sp>
        <p:nvSpPr>
          <p:cNvPr id="9" name="ZoneTexte 8"/>
          <p:cNvSpPr txBox="1"/>
          <p:nvPr/>
        </p:nvSpPr>
        <p:spPr>
          <a:xfrm>
            <a:off x="2879304" y="246687"/>
            <a:ext cx="5688632" cy="646331"/>
          </a:xfrm>
          <a:prstGeom prst="rect">
            <a:avLst/>
          </a:prstGeom>
          <a:noFill/>
        </p:spPr>
        <p:txBody>
          <a:bodyPr wrap="square" rtlCol="0">
            <a:spAutoFit/>
          </a:bodyPr>
          <a:lstStyle/>
          <a:p>
            <a:pPr lvl="0" algn="ctr" fontAlgn="base">
              <a:spcBef>
                <a:spcPct val="0"/>
              </a:spcBef>
              <a:spcAft>
                <a:spcPct val="0"/>
              </a:spcAft>
            </a:pPr>
            <a:r>
              <a:rPr lang="fr-FR" b="1" dirty="0">
                <a:solidFill>
                  <a:srgbClr val="00B0F0"/>
                </a:solidFill>
                <a:latin typeface="Abel" pitchFamily="2" charset="0"/>
                <a:cs typeface="Arial" pitchFamily="34" charset="0"/>
              </a:rPr>
              <a:t>RESEAU PARENTS 81</a:t>
            </a:r>
          </a:p>
          <a:p>
            <a:pPr lvl="0" algn="ctr" fontAlgn="base">
              <a:spcBef>
                <a:spcPct val="0"/>
              </a:spcBef>
              <a:spcAft>
                <a:spcPct val="0"/>
              </a:spcAft>
            </a:pPr>
            <a:r>
              <a:rPr lang="fr-FR" b="1" dirty="0" smtClean="0">
                <a:solidFill>
                  <a:srgbClr val="00B0F0"/>
                </a:solidFill>
                <a:latin typeface="Abel" pitchFamily="2" charset="0"/>
                <a:cs typeface="Arial" pitchFamily="34" charset="0"/>
              </a:rPr>
              <a:t> </a:t>
            </a:r>
            <a:r>
              <a:rPr lang="fr-FR" b="1" dirty="0">
                <a:solidFill>
                  <a:srgbClr val="00B0F0"/>
                </a:solidFill>
                <a:latin typeface="Abel" pitchFamily="2" charset="0"/>
                <a:cs typeface="Arial" pitchFamily="34" charset="0"/>
              </a:rPr>
              <a:t>Réunion départementale</a:t>
            </a:r>
          </a:p>
        </p:txBody>
      </p:sp>
      <p:sp>
        <p:nvSpPr>
          <p:cNvPr id="3" name="Rectangle 2"/>
          <p:cNvSpPr/>
          <p:nvPr/>
        </p:nvSpPr>
        <p:spPr>
          <a:xfrm>
            <a:off x="138154" y="2671901"/>
            <a:ext cx="8867692" cy="1477328"/>
          </a:xfrm>
          <a:prstGeom prst="rect">
            <a:avLst/>
          </a:prstGeom>
        </p:spPr>
        <p:txBody>
          <a:bodyPr wrap="square">
            <a:spAutoFit/>
          </a:bodyPr>
          <a:lstStyle/>
          <a:p>
            <a:pPr marL="285750" indent="-285750">
              <a:buFontTx/>
              <a:buChar char="-"/>
            </a:pPr>
            <a:r>
              <a:rPr lang="fr-FR" dirty="0">
                <a:latin typeface="Abel" pitchFamily="2" charset="0"/>
              </a:rPr>
              <a:t>Groupe de </a:t>
            </a:r>
            <a:r>
              <a:rPr lang="fr-FR" dirty="0" smtClean="0">
                <a:latin typeface="Abel" pitchFamily="2" charset="0"/>
              </a:rPr>
              <a:t>parents du Centre </a:t>
            </a:r>
            <a:r>
              <a:rPr lang="fr-FR" dirty="0">
                <a:latin typeface="Abel" pitchFamily="2" charset="0"/>
              </a:rPr>
              <a:t>Social de Saint </a:t>
            </a:r>
            <a:r>
              <a:rPr lang="fr-FR" dirty="0" err="1" smtClean="0">
                <a:latin typeface="Abel" pitchFamily="2" charset="0"/>
              </a:rPr>
              <a:t>Juery</a:t>
            </a:r>
            <a:r>
              <a:rPr lang="fr-FR" dirty="0" smtClean="0">
                <a:latin typeface="Abel" pitchFamily="2" charset="0"/>
              </a:rPr>
              <a:t> et Nathalie </a:t>
            </a:r>
            <a:r>
              <a:rPr lang="fr-FR" dirty="0" err="1" smtClean="0">
                <a:latin typeface="Abel" pitchFamily="2" charset="0"/>
              </a:rPr>
              <a:t>Fasan</a:t>
            </a:r>
            <a:endParaRPr lang="fr-FR" dirty="0" smtClean="0">
              <a:latin typeface="Abel" pitchFamily="2" charset="0"/>
            </a:endParaRPr>
          </a:p>
          <a:p>
            <a:pPr marL="285750" indent="-285750">
              <a:buFontTx/>
              <a:buChar char="-"/>
            </a:pPr>
            <a:endParaRPr lang="fr-FR" dirty="0">
              <a:latin typeface="Abel" pitchFamily="2" charset="0"/>
            </a:endParaRPr>
          </a:p>
          <a:p>
            <a:pPr marL="285750" indent="-285750">
              <a:buFontTx/>
              <a:buChar char="-"/>
            </a:pPr>
            <a:r>
              <a:rPr lang="fr-FR" dirty="0">
                <a:latin typeface="Abel" pitchFamily="2" charset="0"/>
              </a:rPr>
              <a:t>Groupe de </a:t>
            </a:r>
            <a:r>
              <a:rPr lang="fr-FR" dirty="0" smtClean="0">
                <a:latin typeface="Abel" pitchFamily="2" charset="0"/>
              </a:rPr>
              <a:t>parents du Centre </a:t>
            </a:r>
            <a:r>
              <a:rPr lang="fr-FR" dirty="0">
                <a:latin typeface="Abel" pitchFamily="2" charset="0"/>
              </a:rPr>
              <a:t>Social de </a:t>
            </a:r>
            <a:r>
              <a:rPr lang="fr-FR" dirty="0" smtClean="0">
                <a:latin typeface="Abel" pitchFamily="2" charset="0"/>
              </a:rPr>
              <a:t>Graulhet et Audrey </a:t>
            </a:r>
            <a:r>
              <a:rPr lang="fr-FR" dirty="0" err="1" smtClean="0">
                <a:latin typeface="Abel" pitchFamily="2" charset="0"/>
              </a:rPr>
              <a:t>Zamuner</a:t>
            </a:r>
            <a:endParaRPr lang="fr-FR" dirty="0" smtClean="0">
              <a:latin typeface="Abel" pitchFamily="2" charset="0"/>
            </a:endParaRPr>
          </a:p>
          <a:p>
            <a:pPr marL="285750" indent="-285750">
              <a:buFontTx/>
              <a:buChar char="-"/>
            </a:pPr>
            <a:endParaRPr lang="fr-FR" dirty="0">
              <a:latin typeface="Abel" pitchFamily="2" charset="0"/>
            </a:endParaRPr>
          </a:p>
          <a:p>
            <a:pPr marL="285750" indent="-285750">
              <a:buFontTx/>
              <a:buChar char="-"/>
            </a:pPr>
            <a:r>
              <a:rPr lang="fr-FR" dirty="0" smtClean="0">
                <a:latin typeface="Abel" pitchFamily="2" charset="0"/>
              </a:rPr>
              <a:t>Exposition </a:t>
            </a:r>
            <a:r>
              <a:rPr lang="fr-FR" dirty="0">
                <a:latin typeface="Abel" pitchFamily="2" charset="0"/>
              </a:rPr>
              <a:t>« </a:t>
            </a:r>
            <a:r>
              <a:rPr lang="fr-FR" dirty="0" smtClean="0">
                <a:latin typeface="Abel" pitchFamily="2" charset="0"/>
              </a:rPr>
              <a:t>Les écrans</a:t>
            </a:r>
            <a:r>
              <a:rPr lang="fr-FR" dirty="0">
                <a:latin typeface="Abel" pitchFamily="2" charset="0"/>
              </a:rPr>
              <a:t> » avec présentation par deux mamans et Béatrice Valette</a:t>
            </a:r>
          </a:p>
        </p:txBody>
      </p:sp>
      <p:sp>
        <p:nvSpPr>
          <p:cNvPr id="7" name="ZoneTexte 6"/>
          <p:cNvSpPr txBox="1"/>
          <p:nvPr/>
        </p:nvSpPr>
        <p:spPr>
          <a:xfrm>
            <a:off x="4932040" y="5373216"/>
            <a:ext cx="3888432" cy="369332"/>
          </a:xfrm>
          <a:prstGeom prst="rect">
            <a:avLst/>
          </a:prstGeom>
          <a:noFill/>
        </p:spPr>
        <p:txBody>
          <a:bodyPr wrap="square" rtlCol="0">
            <a:spAutoFit/>
          </a:bodyPr>
          <a:lstStyle/>
          <a:p>
            <a:pPr algn="r"/>
            <a:r>
              <a:rPr lang="fr-FR" b="1" dirty="0" smtClean="0">
                <a:latin typeface="Abel" panose="02000506030000020004" pitchFamily="2" charset="0"/>
              </a:rPr>
              <a:t>A bientôt sur le réseau</a:t>
            </a:r>
            <a:endParaRPr lang="fr-FR" b="1" dirty="0">
              <a:latin typeface="Abel" panose="02000506030000020004" pitchFamily="2" charset="0"/>
            </a:endParaRPr>
          </a:p>
        </p:txBody>
      </p:sp>
      <p:pic>
        <p:nvPicPr>
          <p:cNvPr id="11" name="Imag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80112" y="5245925"/>
            <a:ext cx="979586" cy="1131966"/>
          </a:xfrm>
          <a:prstGeom prst="rect">
            <a:avLst/>
          </a:prstGeom>
        </p:spPr>
      </p:pic>
    </p:spTree>
    <p:custDataLst>
      <p:tags r:id="rId1"/>
    </p:custDataLst>
    <p:extLst>
      <p:ext uri="{BB962C8B-B14F-4D97-AF65-F5344CB8AC3E}">
        <p14:creationId xmlns:p14="http://schemas.microsoft.com/office/powerpoint/2010/main" val="4292152920"/>
      </p:ext>
    </p:extLst>
  </p:cSld>
  <p:clrMapOvr>
    <a:masterClrMapping/>
  </p:clrMapOvr>
  <mc:AlternateContent xmlns:mc="http://schemas.openxmlformats.org/markup-compatibility/2006" xmlns:p14="http://schemas.microsoft.com/office/powerpoint/2010/main">
    <mc:Choice Requires="p14">
      <p:transition spd="slow" p14:dur="2000" advTm="72773"/>
    </mc:Choice>
    <mc:Fallback xmlns="">
      <p:transition spd="slow" advTm="72773"/>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noChangeShapeType="1"/>
          </p:cNvSpPr>
          <p:nvPr/>
        </p:nvSpPr>
        <p:spPr bwMode="auto">
          <a:xfrm>
            <a:off x="24788" y="30729"/>
            <a:ext cx="9144000" cy="6857999"/>
          </a:xfrm>
          <a:prstGeom prst="rect">
            <a:avLst/>
          </a:prstGeom>
          <a:solidFill>
            <a:srgbClr val="FFFFCC"/>
          </a:solidFill>
          <a:ln w="12700" cap="rnd" algn="in">
            <a:solidFill>
              <a:srgbClr val="6633FF"/>
            </a:solidFill>
            <a:prstDash val="dash"/>
            <a:miter lim="800000"/>
            <a:headEnd/>
            <a:tailEnd/>
          </a:ln>
          <a:effectLst>
            <a:outerShdw dist="107763" dir="2700000" algn="ctr" rotWithShape="0">
              <a:srgbClr val="868686">
                <a:alpha val="50000"/>
              </a:srgbClr>
            </a:outerShdw>
          </a:effec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rgbClr val="00B0F0"/>
                </a:solidFill>
                <a:effectLst/>
                <a:latin typeface="Abel" pitchFamily="2" charset="0"/>
                <a:cs typeface="Arial" pitchFamily="34" charset="0"/>
              </a:rPr>
              <a:t>      </a:t>
            </a:r>
            <a:endParaRPr lang="fr-FR" sz="1000" b="1" smtClean="0">
              <a:solidFill>
                <a:srgbClr val="00B0F0"/>
              </a:solidFill>
              <a:latin typeface="Abel" pitchFamily="2"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smtClean="0">
                <a:ln>
                  <a:noFill/>
                </a:ln>
                <a:solidFill>
                  <a:srgbClr val="00B0F0"/>
                </a:solidFill>
                <a:effectLst/>
                <a:latin typeface="Abel" pitchFamily="2" charset="0"/>
                <a:cs typeface="Arial" pitchFamily="34" charset="0"/>
              </a:rPr>
              <a:t>            </a:t>
            </a:r>
            <a:endParaRPr lang="fr-FR" sz="2800" b="1" smtClean="0">
              <a:solidFill>
                <a:srgbClr val="00B0F0"/>
              </a:solidFill>
              <a:latin typeface="Abel" pitchFamily="2"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endParaRPr lang="fr-FR" sz="2800" b="1" smtClean="0">
              <a:solidFill>
                <a:srgbClr val="00B0F0"/>
              </a:solidFill>
              <a:latin typeface="Abel" pitchFamily="2"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lang="fr-FR" sz="2800" b="1" i="1" u="sng" smtClean="0">
                <a:solidFill>
                  <a:srgbClr val="00B0F0"/>
                </a:solidFill>
                <a:latin typeface="Abel" pitchFamily="2" charset="0"/>
                <a:cs typeface="Arial" pitchFamily="34" charset="0"/>
              </a:rPr>
              <a:t>    </a:t>
            </a:r>
            <a:endParaRPr kumimoji="0" lang="fr-FR" sz="2800" b="1" i="0" u="none" strike="noStrike" cap="none" normalizeH="0" baseline="0" smtClean="0">
              <a:ln>
                <a:noFill/>
              </a:ln>
              <a:solidFill>
                <a:srgbClr val="00B0F0"/>
              </a:solidFill>
              <a:effectLst/>
              <a:latin typeface="Abel" pitchFamily="2"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smtClean="0">
              <a:ln>
                <a:noFill/>
              </a:ln>
              <a:solidFill>
                <a:srgbClr val="00B0F0"/>
              </a:solidFill>
              <a:effectLst/>
              <a:latin typeface="Abel" pitchFamily="2"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88" y="1"/>
            <a:ext cx="2018787" cy="1139705"/>
          </a:xfrm>
          <a:prstGeom prst="rect">
            <a:avLst/>
          </a:prstGeom>
        </p:spPr>
      </p:pic>
      <p:sp>
        <p:nvSpPr>
          <p:cNvPr id="7" name="Titre 1"/>
          <p:cNvSpPr txBox="1">
            <a:spLocks/>
          </p:cNvSpPr>
          <p:nvPr/>
        </p:nvSpPr>
        <p:spPr>
          <a:xfrm>
            <a:off x="2267743" y="333375"/>
            <a:ext cx="6855729" cy="806330"/>
          </a:xfrm>
          <a:prstGeom prst="rect">
            <a:avLst/>
          </a:prstGeom>
        </p:spPr>
        <p:txBody>
          <a:bodyPr rtlCol="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fr-FR" sz="2800" b="1" dirty="0">
              <a:latin typeface="Abel" pitchFamily="2" charset="0"/>
            </a:endParaRPr>
          </a:p>
        </p:txBody>
      </p:sp>
      <p:sp>
        <p:nvSpPr>
          <p:cNvPr id="9" name="Sous-titre 2"/>
          <p:cNvSpPr txBox="1">
            <a:spLocks/>
          </p:cNvSpPr>
          <p:nvPr/>
        </p:nvSpPr>
        <p:spPr>
          <a:xfrm>
            <a:off x="323528" y="2996952"/>
            <a:ext cx="7993385" cy="287997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None/>
              <a:defRPr/>
            </a:pPr>
            <a:endParaRPr lang="fr-FR" sz="1400" dirty="0" smtClean="0"/>
          </a:p>
          <a:p>
            <a:pPr marL="0" indent="0" algn="just">
              <a:buNone/>
            </a:pPr>
            <a:endParaRPr lang="fr-FR" sz="1400" dirty="0"/>
          </a:p>
          <a:p>
            <a:pPr marL="0" indent="0" algn="just">
              <a:buNone/>
            </a:pPr>
            <a:endParaRPr lang="fr-FR" sz="1400" dirty="0"/>
          </a:p>
          <a:p>
            <a:pPr marL="0" indent="0" algn="just">
              <a:buNone/>
            </a:pPr>
            <a:endParaRPr lang="fr-FR" sz="1400" dirty="0" smtClean="0"/>
          </a:p>
          <a:p>
            <a:pPr marL="0" indent="0" algn="just">
              <a:buNone/>
            </a:pPr>
            <a:endParaRPr lang="fr-FR" sz="1400" dirty="0"/>
          </a:p>
          <a:p>
            <a:pPr algn="just"/>
            <a:endParaRPr lang="fr-FR" sz="1300" dirty="0" smtClean="0"/>
          </a:p>
        </p:txBody>
      </p:sp>
      <p:sp>
        <p:nvSpPr>
          <p:cNvPr id="8" name="ZoneTexte 7"/>
          <p:cNvSpPr txBox="1"/>
          <p:nvPr/>
        </p:nvSpPr>
        <p:spPr>
          <a:xfrm>
            <a:off x="1034181" y="1297697"/>
            <a:ext cx="7210227" cy="646331"/>
          </a:xfrm>
          <a:prstGeom prst="rect">
            <a:avLst/>
          </a:prstGeom>
          <a:noFill/>
        </p:spPr>
        <p:txBody>
          <a:bodyPr wrap="square" rtlCol="0">
            <a:spAutoFit/>
          </a:bodyPr>
          <a:lstStyle/>
          <a:p>
            <a:pPr algn="ctr"/>
            <a:r>
              <a:rPr lang="fr-FR" b="1" dirty="0" smtClean="0">
                <a:latin typeface="Abel" panose="02000506030000020004" pitchFamily="2" charset="0"/>
              </a:rPr>
              <a:t>REFERENTIEL NATIONAL DE FINANCEMENT PAR LES CAF DES ACTIONS RELEVANT DU FONDS NATIONAL DE SOUTIEN A LA PARENTALITE  (Volet 1 : Actions)</a:t>
            </a:r>
            <a:endParaRPr lang="fr-FR" b="1" dirty="0">
              <a:latin typeface="Abel" panose="02000506030000020004" pitchFamily="2" charset="0"/>
            </a:endParaRPr>
          </a:p>
        </p:txBody>
      </p:sp>
      <p:sp>
        <p:nvSpPr>
          <p:cNvPr id="2" name="ZoneTexte 1"/>
          <p:cNvSpPr txBox="1"/>
          <p:nvPr/>
        </p:nvSpPr>
        <p:spPr>
          <a:xfrm>
            <a:off x="456328" y="2420888"/>
            <a:ext cx="8280920" cy="4247317"/>
          </a:xfrm>
          <a:prstGeom prst="rect">
            <a:avLst/>
          </a:prstGeom>
          <a:noFill/>
        </p:spPr>
        <p:txBody>
          <a:bodyPr wrap="square" rtlCol="0">
            <a:spAutoFit/>
          </a:bodyPr>
          <a:lstStyle/>
          <a:p>
            <a:pPr algn="just"/>
            <a:r>
              <a:rPr lang="fr-FR" dirty="0">
                <a:latin typeface="Abel" panose="02000506030000020004" pitchFamily="2" charset="0"/>
              </a:rPr>
              <a:t>Il porte l’ambition d’</a:t>
            </a:r>
            <a:r>
              <a:rPr lang="fr-FR" b="1" dirty="0">
                <a:latin typeface="Abel" panose="02000506030000020004" pitchFamily="2" charset="0"/>
              </a:rPr>
              <a:t>harmoniser les actions de soutien et d’accompagnement à </a:t>
            </a:r>
            <a:r>
              <a:rPr lang="fr-FR" b="1" dirty="0" smtClean="0">
                <a:latin typeface="Abel" panose="02000506030000020004" pitchFamily="2" charset="0"/>
              </a:rPr>
              <a:t>la parentalité </a:t>
            </a:r>
            <a:r>
              <a:rPr lang="fr-FR" b="1" dirty="0">
                <a:latin typeface="Abel" panose="02000506030000020004" pitchFamily="2" charset="0"/>
              </a:rPr>
              <a:t>financées par les Caf </a:t>
            </a:r>
            <a:r>
              <a:rPr lang="fr-FR" dirty="0">
                <a:latin typeface="Abel" panose="02000506030000020004" pitchFamily="2" charset="0"/>
              </a:rPr>
              <a:t>dans le cadre du volet 1 du fonds national parentalité.</a:t>
            </a:r>
          </a:p>
          <a:p>
            <a:pPr algn="just"/>
            <a:endParaRPr lang="fr-FR" dirty="0">
              <a:latin typeface="Abel" panose="02000506030000020004" pitchFamily="2" charset="0"/>
            </a:endParaRPr>
          </a:p>
          <a:p>
            <a:pPr algn="just"/>
            <a:r>
              <a:rPr lang="fr-FR" dirty="0">
                <a:latin typeface="Abel" panose="02000506030000020004" pitchFamily="2" charset="0"/>
              </a:rPr>
              <a:t>L’objectif est de donner aux Caf et à leurs partenaires </a:t>
            </a:r>
            <a:r>
              <a:rPr lang="fr-FR" b="1" dirty="0">
                <a:latin typeface="Abel" panose="02000506030000020004" pitchFamily="2" charset="0"/>
              </a:rPr>
              <a:t>un cadre commun de références sur la typologie des actions susceptibles d’être financées </a:t>
            </a:r>
            <a:r>
              <a:rPr lang="fr-FR" dirty="0">
                <a:latin typeface="Abel" panose="02000506030000020004" pitchFamily="2" charset="0"/>
              </a:rPr>
              <a:t>sur les territoires, ainsi que sur les modalités de financement de ces actions.</a:t>
            </a:r>
          </a:p>
          <a:p>
            <a:pPr algn="just"/>
            <a:endParaRPr lang="fr-FR" dirty="0">
              <a:latin typeface="Abel" panose="02000506030000020004" pitchFamily="2" charset="0"/>
            </a:endParaRPr>
          </a:p>
          <a:p>
            <a:pPr algn="just"/>
            <a:r>
              <a:rPr lang="fr-FR" dirty="0">
                <a:latin typeface="Abel" panose="02000506030000020004" pitchFamily="2" charset="0"/>
              </a:rPr>
              <a:t>Il s’agit également de </a:t>
            </a:r>
            <a:r>
              <a:rPr lang="fr-FR" b="1" dirty="0">
                <a:latin typeface="Abel" panose="02000506030000020004" pitchFamily="2" charset="0"/>
              </a:rPr>
              <a:t>renforcer la lisibilité de ces actions</a:t>
            </a:r>
            <a:r>
              <a:rPr lang="fr-FR" dirty="0">
                <a:latin typeface="Abel" panose="02000506030000020004" pitchFamily="2" charset="0"/>
              </a:rPr>
              <a:t>, afin de mieux les valoriser et d’identifier les bonnes pratiques à partager voire à mutualiser.</a:t>
            </a:r>
          </a:p>
          <a:p>
            <a:pPr algn="just"/>
            <a:endParaRPr lang="fr-FR" dirty="0">
              <a:latin typeface="Abel" panose="02000506030000020004" pitchFamily="2" charset="0"/>
            </a:endParaRPr>
          </a:p>
          <a:p>
            <a:pPr algn="just"/>
            <a:r>
              <a:rPr lang="fr-FR" dirty="0">
                <a:latin typeface="Abel" panose="02000506030000020004" pitchFamily="2" charset="0"/>
              </a:rPr>
              <a:t>Enfin, ce référentiel porte l’objectif d’une </a:t>
            </a:r>
            <a:r>
              <a:rPr lang="fr-FR" b="1" dirty="0">
                <a:latin typeface="Abel" panose="02000506030000020004" pitchFamily="2" charset="0"/>
              </a:rPr>
              <a:t>diversification des modalités et formats</a:t>
            </a:r>
          </a:p>
          <a:p>
            <a:pPr algn="just"/>
            <a:r>
              <a:rPr lang="fr-FR" b="1" dirty="0">
                <a:latin typeface="Abel" panose="02000506030000020004" pitchFamily="2" charset="0"/>
              </a:rPr>
              <a:t>d’intervention en direction des parents</a:t>
            </a:r>
            <a:r>
              <a:rPr lang="fr-FR" dirty="0">
                <a:latin typeface="Abel" panose="02000506030000020004" pitchFamily="2" charset="0"/>
              </a:rPr>
              <a:t>, et du développement d’offres innovantes adaptées à leurs nouveaux besoins.</a:t>
            </a:r>
          </a:p>
        </p:txBody>
      </p:sp>
      <p:sp>
        <p:nvSpPr>
          <p:cNvPr id="3" name="ZoneTexte 2"/>
          <p:cNvSpPr txBox="1"/>
          <p:nvPr/>
        </p:nvSpPr>
        <p:spPr>
          <a:xfrm>
            <a:off x="2843808" y="333375"/>
            <a:ext cx="5760640" cy="646331"/>
          </a:xfrm>
          <a:prstGeom prst="rect">
            <a:avLst/>
          </a:prstGeom>
          <a:noFill/>
        </p:spPr>
        <p:txBody>
          <a:bodyPr wrap="square" rtlCol="0">
            <a:spAutoFit/>
          </a:bodyPr>
          <a:lstStyle/>
          <a:p>
            <a:pPr lvl="0" algn="ctr" fontAlgn="base">
              <a:spcBef>
                <a:spcPct val="0"/>
              </a:spcBef>
              <a:spcAft>
                <a:spcPct val="0"/>
              </a:spcAft>
            </a:pPr>
            <a:r>
              <a:rPr lang="fr-FR" b="1" dirty="0">
                <a:solidFill>
                  <a:srgbClr val="00B0F0"/>
                </a:solidFill>
                <a:latin typeface="Abel" pitchFamily="2" charset="0"/>
                <a:cs typeface="Arial" pitchFamily="34" charset="0"/>
              </a:rPr>
              <a:t>RESEAU PARENTS 81</a:t>
            </a:r>
          </a:p>
          <a:p>
            <a:pPr lvl="0" algn="ctr" fontAlgn="base">
              <a:spcBef>
                <a:spcPct val="0"/>
              </a:spcBef>
              <a:spcAft>
                <a:spcPct val="0"/>
              </a:spcAft>
            </a:pPr>
            <a:r>
              <a:rPr lang="fr-FR" b="1" dirty="0" smtClean="0">
                <a:solidFill>
                  <a:srgbClr val="00B0F0"/>
                </a:solidFill>
                <a:latin typeface="Abel" pitchFamily="2" charset="0"/>
                <a:cs typeface="Arial" pitchFamily="34" charset="0"/>
              </a:rPr>
              <a:t>Réunion </a:t>
            </a:r>
            <a:r>
              <a:rPr lang="fr-FR" b="1" dirty="0">
                <a:solidFill>
                  <a:srgbClr val="00B0F0"/>
                </a:solidFill>
                <a:latin typeface="Abel" pitchFamily="2" charset="0"/>
                <a:cs typeface="Arial" pitchFamily="34" charset="0"/>
              </a:rPr>
              <a:t>départementale</a:t>
            </a:r>
          </a:p>
        </p:txBody>
      </p:sp>
    </p:spTree>
    <p:custDataLst>
      <p:tags r:id="rId1"/>
    </p:custDataLst>
    <p:extLst>
      <p:ext uri="{BB962C8B-B14F-4D97-AF65-F5344CB8AC3E}">
        <p14:creationId xmlns:p14="http://schemas.microsoft.com/office/powerpoint/2010/main" val="922483505"/>
      </p:ext>
    </p:extLst>
  </p:cSld>
  <p:clrMapOvr>
    <a:masterClrMapping/>
  </p:clrMapOvr>
  <mc:AlternateContent xmlns:mc="http://schemas.openxmlformats.org/markup-compatibility/2006" xmlns:p14="http://schemas.microsoft.com/office/powerpoint/2010/main">
    <mc:Choice Requires="p14">
      <p:transition spd="slow" p14:dur="2000" advTm="72773"/>
    </mc:Choice>
    <mc:Fallback xmlns="">
      <p:transition spd="slow" advTm="72773"/>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noChangeShapeType="1"/>
          </p:cNvSpPr>
          <p:nvPr/>
        </p:nvSpPr>
        <p:spPr bwMode="auto">
          <a:xfrm>
            <a:off x="-20528" y="73568"/>
            <a:ext cx="9144000" cy="6857999"/>
          </a:xfrm>
          <a:prstGeom prst="rect">
            <a:avLst/>
          </a:prstGeom>
          <a:solidFill>
            <a:srgbClr val="FFFFCC"/>
          </a:solidFill>
          <a:ln w="12700" cap="rnd" algn="in">
            <a:solidFill>
              <a:srgbClr val="6633FF"/>
            </a:solidFill>
            <a:prstDash val="dash"/>
            <a:miter lim="800000"/>
            <a:headEnd/>
            <a:tailEnd/>
          </a:ln>
          <a:effectLst>
            <a:outerShdw dist="107763" dir="2700000" algn="ctr" rotWithShape="0">
              <a:srgbClr val="868686">
                <a:alpha val="50000"/>
              </a:srgbClr>
            </a:outerShdw>
          </a:effec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rgbClr val="00B0F0"/>
                </a:solidFill>
                <a:effectLst/>
                <a:latin typeface="Abel" pitchFamily="2" charset="0"/>
                <a:cs typeface="Arial" pitchFamily="34" charset="0"/>
              </a:rPr>
              <a:t>      </a:t>
            </a:r>
            <a:endParaRPr lang="fr-FR" sz="1000" b="1" smtClean="0">
              <a:solidFill>
                <a:srgbClr val="00B0F0"/>
              </a:solidFill>
              <a:latin typeface="Abel" pitchFamily="2"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smtClean="0">
                <a:ln>
                  <a:noFill/>
                </a:ln>
                <a:solidFill>
                  <a:srgbClr val="00B0F0"/>
                </a:solidFill>
                <a:effectLst/>
                <a:latin typeface="Abel" pitchFamily="2" charset="0"/>
                <a:cs typeface="Arial" pitchFamily="34" charset="0"/>
              </a:rPr>
              <a:t>            </a:t>
            </a:r>
            <a:endParaRPr lang="fr-FR" sz="2800" b="1" smtClean="0">
              <a:solidFill>
                <a:srgbClr val="00B0F0"/>
              </a:solidFill>
              <a:latin typeface="Abel" pitchFamily="2"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endParaRPr lang="fr-FR" sz="2800" b="1" smtClean="0">
              <a:solidFill>
                <a:srgbClr val="00B0F0"/>
              </a:solidFill>
              <a:latin typeface="Abel" pitchFamily="2"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lang="fr-FR" sz="2800" b="1" i="1" u="sng" smtClean="0">
                <a:solidFill>
                  <a:srgbClr val="00B0F0"/>
                </a:solidFill>
                <a:latin typeface="Abel" pitchFamily="2" charset="0"/>
                <a:cs typeface="Arial" pitchFamily="34" charset="0"/>
              </a:rPr>
              <a:t>    </a:t>
            </a:r>
            <a:endParaRPr kumimoji="0" lang="fr-FR" sz="2800" b="1" i="0" u="none" strike="noStrike" cap="none" normalizeH="0" baseline="0" smtClean="0">
              <a:ln>
                <a:noFill/>
              </a:ln>
              <a:solidFill>
                <a:srgbClr val="00B0F0"/>
              </a:solidFill>
              <a:effectLst/>
              <a:latin typeface="Abel" pitchFamily="2"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88" y="1"/>
            <a:ext cx="2018787" cy="1139705"/>
          </a:xfrm>
          <a:prstGeom prst="rect">
            <a:avLst/>
          </a:prstGeom>
        </p:spPr>
      </p:pic>
      <p:sp>
        <p:nvSpPr>
          <p:cNvPr id="7" name="Titre 1"/>
          <p:cNvSpPr txBox="1">
            <a:spLocks/>
          </p:cNvSpPr>
          <p:nvPr/>
        </p:nvSpPr>
        <p:spPr>
          <a:xfrm>
            <a:off x="2267743" y="333375"/>
            <a:ext cx="6855729" cy="806330"/>
          </a:xfrm>
          <a:prstGeom prst="rect">
            <a:avLst/>
          </a:prstGeom>
        </p:spPr>
        <p:txBody>
          <a:bodyPr rtlCol="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fr-FR" sz="2800" b="1" dirty="0">
              <a:latin typeface="Abel" pitchFamily="2" charset="0"/>
            </a:endParaRPr>
          </a:p>
        </p:txBody>
      </p:sp>
      <p:sp>
        <p:nvSpPr>
          <p:cNvPr id="9" name="Sous-titre 2"/>
          <p:cNvSpPr txBox="1">
            <a:spLocks/>
          </p:cNvSpPr>
          <p:nvPr/>
        </p:nvSpPr>
        <p:spPr>
          <a:xfrm>
            <a:off x="323528" y="1139705"/>
            <a:ext cx="7993385" cy="473721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1400" dirty="0" smtClean="0"/>
          </a:p>
          <a:p>
            <a:pPr marL="0" indent="0" algn="just">
              <a:buNone/>
            </a:pPr>
            <a:endParaRPr lang="fr-FR" sz="1400" dirty="0"/>
          </a:p>
          <a:p>
            <a:pPr marL="0" indent="0" algn="just">
              <a:buNone/>
            </a:pPr>
            <a:endParaRPr lang="fr-FR" sz="1400" dirty="0"/>
          </a:p>
          <a:p>
            <a:pPr marL="0" indent="0" algn="just">
              <a:buNone/>
            </a:pPr>
            <a:endParaRPr lang="fr-FR" sz="1400" dirty="0" smtClean="0"/>
          </a:p>
          <a:p>
            <a:pPr marL="0" indent="0" algn="just">
              <a:buNone/>
            </a:pPr>
            <a:endParaRPr lang="fr-FR" sz="1400" dirty="0"/>
          </a:p>
          <a:p>
            <a:pPr algn="just"/>
            <a:endParaRPr lang="fr-FR" sz="1300" dirty="0" smtClean="0"/>
          </a:p>
        </p:txBody>
      </p:sp>
      <p:sp>
        <p:nvSpPr>
          <p:cNvPr id="2" name="ZoneTexte 1"/>
          <p:cNvSpPr txBox="1"/>
          <p:nvPr/>
        </p:nvSpPr>
        <p:spPr>
          <a:xfrm>
            <a:off x="539552" y="1628800"/>
            <a:ext cx="8208912" cy="3416320"/>
          </a:xfrm>
          <a:prstGeom prst="rect">
            <a:avLst/>
          </a:prstGeom>
          <a:noFill/>
        </p:spPr>
        <p:txBody>
          <a:bodyPr wrap="square" rtlCol="0">
            <a:spAutoFit/>
          </a:bodyPr>
          <a:lstStyle/>
          <a:p>
            <a:r>
              <a:rPr lang="fr-FR" b="1" dirty="0">
                <a:latin typeface="Abel" panose="02000506030000020004" pitchFamily="2" charset="0"/>
              </a:rPr>
              <a:t>Qui est éligible à un financement de la Caf dans le cadre de l’appel à projet REAAP ?</a:t>
            </a:r>
          </a:p>
          <a:p>
            <a:endParaRPr lang="fr-FR" dirty="0">
              <a:latin typeface="Abel" panose="02000506030000020004" pitchFamily="2" charset="0"/>
            </a:endParaRPr>
          </a:p>
          <a:p>
            <a:r>
              <a:rPr lang="fr-FR" dirty="0">
                <a:latin typeface="Abel" panose="02000506030000020004" pitchFamily="2" charset="0"/>
              </a:rPr>
              <a:t>- les associations issues de la loi de 1901 ;</a:t>
            </a:r>
          </a:p>
          <a:p>
            <a:r>
              <a:rPr lang="fr-FR" dirty="0">
                <a:latin typeface="Abel" panose="02000506030000020004" pitchFamily="2" charset="0"/>
              </a:rPr>
              <a:t>- les associations reconnues d’utilité publique à caractère social ou sanitaire;</a:t>
            </a:r>
          </a:p>
          <a:p>
            <a:r>
              <a:rPr lang="fr-FR" dirty="0">
                <a:latin typeface="Abel" panose="02000506030000020004" pitchFamily="2" charset="0"/>
              </a:rPr>
              <a:t>- les établissements du secteur public et/ou privé à caractère social ou médico-social sanitaire ou d’enseignement ;</a:t>
            </a:r>
          </a:p>
          <a:p>
            <a:r>
              <a:rPr lang="fr-FR" dirty="0">
                <a:latin typeface="Abel" panose="02000506030000020004" pitchFamily="2" charset="0"/>
              </a:rPr>
              <a:t>- les collectivités territoriales (communes, </a:t>
            </a:r>
            <a:r>
              <a:rPr lang="fr-FR" dirty="0" err="1">
                <a:latin typeface="Abel" panose="02000506030000020004" pitchFamily="2" charset="0"/>
              </a:rPr>
              <a:t>Epci</a:t>
            </a:r>
            <a:r>
              <a:rPr lang="fr-FR" dirty="0">
                <a:latin typeface="Abel" panose="02000506030000020004" pitchFamily="2" charset="0"/>
              </a:rPr>
              <a:t>) ;</a:t>
            </a:r>
          </a:p>
          <a:p>
            <a:r>
              <a:rPr lang="fr-FR" dirty="0">
                <a:latin typeface="Abel" panose="02000506030000020004" pitchFamily="2" charset="0"/>
              </a:rPr>
              <a:t>- les acteurs du secteur privé lucratif, sous réserve qu’ils mettent en place une gestion désintéressée ;</a:t>
            </a:r>
          </a:p>
          <a:p>
            <a:r>
              <a:rPr lang="fr-FR" dirty="0">
                <a:latin typeface="Abel" panose="02000506030000020004" pitchFamily="2" charset="0"/>
              </a:rPr>
              <a:t>- les parents eux-mêmes sous couvert d’un service ou structure porteuse permettant le versement de la subvention de la Caf.</a:t>
            </a:r>
          </a:p>
        </p:txBody>
      </p:sp>
      <p:sp>
        <p:nvSpPr>
          <p:cNvPr id="3" name="ZoneTexte 2"/>
          <p:cNvSpPr txBox="1"/>
          <p:nvPr/>
        </p:nvSpPr>
        <p:spPr>
          <a:xfrm>
            <a:off x="2843808" y="476672"/>
            <a:ext cx="5328592" cy="646331"/>
          </a:xfrm>
          <a:prstGeom prst="rect">
            <a:avLst/>
          </a:prstGeom>
          <a:noFill/>
        </p:spPr>
        <p:txBody>
          <a:bodyPr wrap="square" rtlCol="0">
            <a:spAutoFit/>
          </a:bodyPr>
          <a:lstStyle/>
          <a:p>
            <a:pPr lvl="0" algn="ctr" fontAlgn="base">
              <a:spcBef>
                <a:spcPct val="0"/>
              </a:spcBef>
              <a:spcAft>
                <a:spcPct val="0"/>
              </a:spcAft>
            </a:pPr>
            <a:r>
              <a:rPr lang="fr-FR" b="1" dirty="0">
                <a:solidFill>
                  <a:srgbClr val="00B0F0"/>
                </a:solidFill>
                <a:latin typeface="Abel" pitchFamily="2" charset="0"/>
                <a:cs typeface="Arial" pitchFamily="34" charset="0"/>
              </a:rPr>
              <a:t>RESEAU PARENTS </a:t>
            </a:r>
            <a:r>
              <a:rPr lang="fr-FR" b="1" dirty="0" smtClean="0">
                <a:solidFill>
                  <a:srgbClr val="00B0F0"/>
                </a:solidFill>
                <a:latin typeface="Abel" pitchFamily="2" charset="0"/>
                <a:cs typeface="Arial" pitchFamily="34" charset="0"/>
              </a:rPr>
              <a:t>81</a:t>
            </a:r>
          </a:p>
          <a:p>
            <a:pPr lvl="0" algn="ctr" fontAlgn="base">
              <a:spcBef>
                <a:spcPct val="0"/>
              </a:spcBef>
              <a:spcAft>
                <a:spcPct val="0"/>
              </a:spcAft>
            </a:pPr>
            <a:r>
              <a:rPr lang="fr-FR" b="1" dirty="0" smtClean="0">
                <a:solidFill>
                  <a:srgbClr val="00B0F0"/>
                </a:solidFill>
                <a:latin typeface="Abel" pitchFamily="2" charset="0"/>
                <a:cs typeface="Arial" pitchFamily="34" charset="0"/>
              </a:rPr>
              <a:t>Réunion </a:t>
            </a:r>
            <a:r>
              <a:rPr lang="fr-FR" b="1" dirty="0">
                <a:solidFill>
                  <a:srgbClr val="00B0F0"/>
                </a:solidFill>
                <a:latin typeface="Abel" pitchFamily="2" charset="0"/>
                <a:cs typeface="Arial" pitchFamily="34" charset="0"/>
              </a:rPr>
              <a:t>départementale</a:t>
            </a:r>
          </a:p>
        </p:txBody>
      </p:sp>
    </p:spTree>
    <p:custDataLst>
      <p:tags r:id="rId1"/>
    </p:custDataLst>
    <p:extLst>
      <p:ext uri="{BB962C8B-B14F-4D97-AF65-F5344CB8AC3E}">
        <p14:creationId xmlns:p14="http://schemas.microsoft.com/office/powerpoint/2010/main" val="910911127"/>
      </p:ext>
    </p:extLst>
  </p:cSld>
  <p:clrMapOvr>
    <a:masterClrMapping/>
  </p:clrMapOvr>
  <mc:AlternateContent xmlns:mc="http://schemas.openxmlformats.org/markup-compatibility/2006" xmlns:p14="http://schemas.microsoft.com/office/powerpoint/2010/main">
    <mc:Choice Requires="p14">
      <p:transition spd="slow" p14:dur="2000" advTm="72773"/>
    </mc:Choice>
    <mc:Fallback xmlns="">
      <p:transition spd="slow" advTm="72773"/>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noChangeShapeType="1"/>
          </p:cNvSpPr>
          <p:nvPr/>
        </p:nvSpPr>
        <p:spPr bwMode="auto">
          <a:xfrm>
            <a:off x="-20528" y="73568"/>
            <a:ext cx="9144000" cy="6857999"/>
          </a:xfrm>
          <a:prstGeom prst="rect">
            <a:avLst/>
          </a:prstGeom>
          <a:solidFill>
            <a:srgbClr val="FFFFCC"/>
          </a:solidFill>
          <a:ln w="12700" cap="rnd" algn="in">
            <a:solidFill>
              <a:srgbClr val="6633FF"/>
            </a:solidFill>
            <a:prstDash val="dash"/>
            <a:miter lim="800000"/>
            <a:headEnd/>
            <a:tailEnd/>
          </a:ln>
          <a:effectLst>
            <a:outerShdw dist="107763" dir="2700000" algn="ctr" rotWithShape="0">
              <a:srgbClr val="868686">
                <a:alpha val="50000"/>
              </a:srgbClr>
            </a:outerShdw>
          </a:effec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dirty="0" smtClean="0">
                <a:ln>
                  <a:noFill/>
                </a:ln>
                <a:solidFill>
                  <a:srgbClr val="00B0F0"/>
                </a:solidFill>
                <a:effectLst/>
                <a:latin typeface="Abel" pitchFamily="2" charset="0"/>
                <a:cs typeface="Arial" pitchFamily="34" charset="0"/>
              </a:rPr>
              <a:t>      </a:t>
            </a:r>
            <a:endParaRPr lang="fr-FR" sz="1000" b="1" dirty="0" smtClean="0">
              <a:solidFill>
                <a:srgbClr val="00B0F0"/>
              </a:solidFill>
              <a:latin typeface="Abel" pitchFamily="2"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00B0F0"/>
                </a:solidFill>
                <a:effectLst/>
                <a:latin typeface="Abel" pitchFamily="2" charset="0"/>
                <a:cs typeface="Arial" pitchFamily="34" charset="0"/>
              </a:rPr>
              <a:t>            </a:t>
            </a:r>
            <a:endParaRPr lang="fr-FR" sz="2800" b="1" dirty="0" smtClean="0">
              <a:solidFill>
                <a:srgbClr val="00B0F0"/>
              </a:solidFill>
              <a:latin typeface="Abel" pitchFamily="2"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endParaRPr lang="fr-FR" sz="2800" b="1" dirty="0" smtClean="0">
              <a:solidFill>
                <a:srgbClr val="00B0F0"/>
              </a:solidFill>
              <a:latin typeface="Abel" pitchFamily="2"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lang="fr-FR" sz="2800" b="1" i="1" u="sng" dirty="0" smtClean="0">
                <a:solidFill>
                  <a:srgbClr val="00B0F0"/>
                </a:solidFill>
                <a:latin typeface="Abel" pitchFamily="2" charset="0"/>
                <a:cs typeface="Arial" pitchFamily="34" charset="0"/>
              </a:rPr>
              <a:t>    </a:t>
            </a:r>
            <a:endParaRPr kumimoji="0" lang="fr-FR" sz="2800" b="1" i="0" u="none" strike="noStrike" cap="none" normalizeH="0" baseline="0" dirty="0" smtClean="0">
              <a:ln>
                <a:noFill/>
              </a:ln>
              <a:solidFill>
                <a:srgbClr val="00B0F0"/>
              </a:solidFill>
              <a:effectLst/>
              <a:latin typeface="Abel" pitchFamily="2"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dirty="0" smtClean="0">
              <a:ln>
                <a:noFill/>
              </a:ln>
              <a:solidFill>
                <a:srgbClr val="00B0F0"/>
              </a:solidFill>
              <a:effectLst/>
              <a:latin typeface="Abel" pitchFamily="2"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88" y="1"/>
            <a:ext cx="2018787" cy="1139705"/>
          </a:xfrm>
          <a:prstGeom prst="rect">
            <a:avLst/>
          </a:prstGeom>
        </p:spPr>
      </p:pic>
      <p:sp>
        <p:nvSpPr>
          <p:cNvPr id="9" name="Sous-titre 2"/>
          <p:cNvSpPr txBox="1">
            <a:spLocks/>
          </p:cNvSpPr>
          <p:nvPr/>
        </p:nvSpPr>
        <p:spPr>
          <a:xfrm>
            <a:off x="323528" y="1139705"/>
            <a:ext cx="7993385" cy="552965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sz="1800" b="1" dirty="0">
                <a:latin typeface="Abel" panose="02000506030000020004" pitchFamily="2" charset="0"/>
              </a:rPr>
              <a:t>Quels sont les critères </a:t>
            </a:r>
            <a:r>
              <a:rPr lang="fr-FR" sz="1800" b="1" dirty="0" smtClean="0">
                <a:latin typeface="Abel" panose="02000506030000020004" pitchFamily="2" charset="0"/>
              </a:rPr>
              <a:t>?</a:t>
            </a:r>
          </a:p>
          <a:p>
            <a:pPr marL="0" indent="0">
              <a:buNone/>
            </a:pPr>
            <a:endParaRPr lang="fr-FR" sz="1800" dirty="0">
              <a:latin typeface="Abel" panose="02000506030000020004" pitchFamily="2" charset="0"/>
            </a:endParaRPr>
          </a:p>
          <a:p>
            <a:pPr marL="0" indent="0" algn="just">
              <a:buNone/>
            </a:pPr>
            <a:r>
              <a:rPr lang="fr-FR" sz="1800" dirty="0" smtClean="0">
                <a:latin typeface="Abel" panose="02000506030000020004" pitchFamily="2" charset="0"/>
              </a:rPr>
              <a:t>1</a:t>
            </a:r>
            <a:r>
              <a:rPr lang="fr-FR" sz="1800" dirty="0">
                <a:latin typeface="Abel" panose="02000506030000020004" pitchFamily="2" charset="0"/>
              </a:rPr>
              <a:t>/ Volet « accessibilité et participation des parents » :</a:t>
            </a:r>
          </a:p>
          <a:p>
            <a:pPr marL="0" indent="0" algn="just">
              <a:buNone/>
            </a:pPr>
            <a:endParaRPr lang="fr-FR" sz="800" dirty="0" smtClean="0">
              <a:latin typeface="Abel" panose="02000506030000020004" pitchFamily="2" charset="0"/>
            </a:endParaRPr>
          </a:p>
          <a:p>
            <a:pPr marL="0" indent="0" algn="just">
              <a:buNone/>
            </a:pPr>
            <a:r>
              <a:rPr lang="fr-FR" sz="1800" b="1" dirty="0" smtClean="0">
                <a:latin typeface="Abel" panose="02000506030000020004" pitchFamily="2" charset="0"/>
              </a:rPr>
              <a:t>Proposer </a:t>
            </a:r>
            <a:r>
              <a:rPr lang="fr-FR" sz="1800" b="1" dirty="0">
                <a:latin typeface="Abel" panose="02000506030000020004" pitchFamily="2" charset="0"/>
              </a:rPr>
              <a:t>les actions là où se trouvent les parents </a:t>
            </a:r>
            <a:r>
              <a:rPr lang="fr-FR" sz="1800" dirty="0">
                <a:latin typeface="Abel" panose="02000506030000020004" pitchFamily="2" charset="0"/>
              </a:rPr>
              <a:t>: dans les établissements et lieux que fréquentent leurs enfants (la crèche, l’école, les accueils de loisirs, les conservatoires, bibliothèques, associations sportives où les parents accompagnent leurs enfants, etc.). Les actions en entreprise et sur les réseaux sociaux sont également à rechercher ;</a:t>
            </a:r>
          </a:p>
          <a:p>
            <a:pPr marL="0" indent="0" algn="just">
              <a:buNone/>
            </a:pPr>
            <a:r>
              <a:rPr lang="fr-FR" sz="1800" b="1" dirty="0">
                <a:latin typeface="Abel" panose="02000506030000020004" pitchFamily="2" charset="0"/>
              </a:rPr>
              <a:t>Rechercher la participation des parents </a:t>
            </a:r>
            <a:r>
              <a:rPr lang="fr-FR" sz="1800" dirty="0">
                <a:latin typeface="Abel" panose="02000506030000020004" pitchFamily="2" charset="0"/>
              </a:rPr>
              <a:t>dans toutes ses formes, sans pour autant l’imposer ou en faire un préalable d’actions ;</a:t>
            </a:r>
          </a:p>
          <a:p>
            <a:pPr marL="0" indent="0" algn="just">
              <a:buNone/>
            </a:pPr>
            <a:r>
              <a:rPr lang="fr-FR" sz="1800" b="1" dirty="0">
                <a:latin typeface="Abel" panose="02000506030000020004" pitchFamily="2" charset="0"/>
              </a:rPr>
              <a:t>Etre accessibles </a:t>
            </a:r>
            <a:r>
              <a:rPr lang="fr-FR" sz="1800" dirty="0">
                <a:latin typeface="Abel" panose="02000506030000020004" pitchFamily="2" charset="0"/>
              </a:rPr>
              <a:t>à l’ensemble des parents avec une attention particulière portée à la participation des parents en situation de handicap ;</a:t>
            </a:r>
          </a:p>
          <a:p>
            <a:pPr marL="0" indent="0" algn="just">
              <a:buNone/>
            </a:pPr>
            <a:r>
              <a:rPr lang="fr-FR" sz="1800" b="1" dirty="0">
                <a:latin typeface="Abel" panose="02000506030000020004" pitchFamily="2" charset="0"/>
              </a:rPr>
              <a:t>Proposer une gratuité ou une participation symbolique </a:t>
            </a:r>
            <a:r>
              <a:rPr lang="fr-FR" sz="1800" dirty="0">
                <a:latin typeface="Abel" panose="02000506030000020004" pitchFamily="2" charset="0"/>
              </a:rPr>
              <a:t>des parents aux actions;</a:t>
            </a:r>
          </a:p>
          <a:p>
            <a:pPr marL="0" indent="0" algn="just">
              <a:buNone/>
            </a:pPr>
            <a:r>
              <a:rPr lang="fr-FR" sz="1800" b="1" dirty="0">
                <a:latin typeface="Abel" panose="02000506030000020004" pitchFamily="2" charset="0"/>
              </a:rPr>
              <a:t>Mettre en place des modalités de fonctionnement adaptées </a:t>
            </a:r>
            <a:r>
              <a:rPr lang="fr-FR" sz="1800" dirty="0">
                <a:latin typeface="Abel" panose="02000506030000020004" pitchFamily="2" charset="0"/>
              </a:rPr>
              <a:t>(amplitude horaire, localisation des actions) et développer des actions visant à « aller vers » les familles ne fréquentant pas les structures et dispositifs de soutien à la parentalité sur les territoires ;</a:t>
            </a:r>
          </a:p>
          <a:p>
            <a:endParaRPr lang="fr-FR" sz="1400" dirty="0"/>
          </a:p>
          <a:p>
            <a:pPr marL="0" indent="0" algn="just">
              <a:buNone/>
            </a:pPr>
            <a:endParaRPr lang="fr-FR" sz="1400" dirty="0"/>
          </a:p>
          <a:p>
            <a:pPr marL="0" indent="0" algn="just">
              <a:buNone/>
            </a:pPr>
            <a:endParaRPr lang="fr-FR" sz="1400" dirty="0" smtClean="0"/>
          </a:p>
          <a:p>
            <a:pPr marL="0" indent="0" algn="just">
              <a:buNone/>
            </a:pPr>
            <a:endParaRPr lang="fr-FR" sz="1400" dirty="0"/>
          </a:p>
          <a:p>
            <a:pPr algn="just"/>
            <a:endParaRPr lang="fr-FR" sz="1300" dirty="0" smtClean="0"/>
          </a:p>
        </p:txBody>
      </p:sp>
      <p:sp>
        <p:nvSpPr>
          <p:cNvPr id="8" name="ZoneTexte 7"/>
          <p:cNvSpPr txBox="1"/>
          <p:nvPr/>
        </p:nvSpPr>
        <p:spPr>
          <a:xfrm>
            <a:off x="2879304" y="246687"/>
            <a:ext cx="5688632" cy="646331"/>
          </a:xfrm>
          <a:prstGeom prst="rect">
            <a:avLst/>
          </a:prstGeom>
          <a:noFill/>
        </p:spPr>
        <p:txBody>
          <a:bodyPr wrap="square" rtlCol="0">
            <a:spAutoFit/>
          </a:bodyPr>
          <a:lstStyle/>
          <a:p>
            <a:pPr lvl="0" algn="ctr" fontAlgn="base">
              <a:spcBef>
                <a:spcPct val="0"/>
              </a:spcBef>
              <a:spcAft>
                <a:spcPct val="0"/>
              </a:spcAft>
            </a:pPr>
            <a:r>
              <a:rPr lang="fr-FR" b="1" dirty="0">
                <a:solidFill>
                  <a:srgbClr val="00B0F0"/>
                </a:solidFill>
                <a:latin typeface="Abel" pitchFamily="2" charset="0"/>
                <a:cs typeface="Arial" pitchFamily="34" charset="0"/>
              </a:rPr>
              <a:t>RESEAU PARENTS 81</a:t>
            </a:r>
          </a:p>
          <a:p>
            <a:pPr lvl="0" algn="ctr" fontAlgn="base">
              <a:spcBef>
                <a:spcPct val="0"/>
              </a:spcBef>
              <a:spcAft>
                <a:spcPct val="0"/>
              </a:spcAft>
            </a:pPr>
            <a:r>
              <a:rPr lang="fr-FR" b="1" dirty="0" smtClean="0">
                <a:solidFill>
                  <a:srgbClr val="00B0F0"/>
                </a:solidFill>
                <a:latin typeface="Abel" pitchFamily="2" charset="0"/>
                <a:cs typeface="Arial" pitchFamily="34" charset="0"/>
              </a:rPr>
              <a:t> </a:t>
            </a:r>
            <a:r>
              <a:rPr lang="fr-FR" b="1" dirty="0">
                <a:solidFill>
                  <a:srgbClr val="00B0F0"/>
                </a:solidFill>
                <a:latin typeface="Abel" pitchFamily="2" charset="0"/>
                <a:cs typeface="Arial" pitchFamily="34" charset="0"/>
              </a:rPr>
              <a:t>Réunion départementale</a:t>
            </a:r>
          </a:p>
        </p:txBody>
      </p:sp>
    </p:spTree>
    <p:custDataLst>
      <p:tags r:id="rId1"/>
    </p:custDataLst>
    <p:extLst>
      <p:ext uri="{BB962C8B-B14F-4D97-AF65-F5344CB8AC3E}">
        <p14:creationId xmlns:p14="http://schemas.microsoft.com/office/powerpoint/2010/main" val="3958693961"/>
      </p:ext>
    </p:extLst>
  </p:cSld>
  <p:clrMapOvr>
    <a:masterClrMapping/>
  </p:clrMapOvr>
  <mc:AlternateContent xmlns:mc="http://schemas.openxmlformats.org/markup-compatibility/2006" xmlns:p14="http://schemas.microsoft.com/office/powerpoint/2010/main">
    <mc:Choice Requires="p14">
      <p:transition spd="slow" p14:dur="2000" advTm="72773"/>
    </mc:Choice>
    <mc:Fallback xmlns="">
      <p:transition spd="slow" advTm="72773"/>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noChangeShapeType="1"/>
          </p:cNvSpPr>
          <p:nvPr/>
        </p:nvSpPr>
        <p:spPr bwMode="auto">
          <a:xfrm>
            <a:off x="-20528" y="73568"/>
            <a:ext cx="9144000" cy="6857999"/>
          </a:xfrm>
          <a:prstGeom prst="rect">
            <a:avLst/>
          </a:prstGeom>
          <a:solidFill>
            <a:srgbClr val="FFFFCC"/>
          </a:solidFill>
          <a:ln w="12700" cap="rnd" algn="in">
            <a:solidFill>
              <a:srgbClr val="6633FF"/>
            </a:solidFill>
            <a:prstDash val="dash"/>
            <a:miter lim="800000"/>
            <a:headEnd/>
            <a:tailEnd/>
          </a:ln>
          <a:effectLst>
            <a:outerShdw dist="107763" dir="2700000" algn="ctr" rotWithShape="0">
              <a:srgbClr val="868686">
                <a:alpha val="50000"/>
              </a:srgbClr>
            </a:outerShdw>
          </a:effec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dirty="0" smtClean="0">
                <a:ln>
                  <a:noFill/>
                </a:ln>
                <a:solidFill>
                  <a:srgbClr val="00B0F0"/>
                </a:solidFill>
                <a:effectLst/>
                <a:latin typeface="Abel" pitchFamily="2" charset="0"/>
                <a:cs typeface="Arial" pitchFamily="34" charset="0"/>
              </a:rPr>
              <a:t>      </a:t>
            </a:r>
            <a:endParaRPr lang="fr-FR" sz="1000" b="1" dirty="0" smtClean="0">
              <a:solidFill>
                <a:srgbClr val="00B0F0"/>
              </a:solidFill>
              <a:latin typeface="Abel" pitchFamily="2"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00B0F0"/>
                </a:solidFill>
                <a:effectLst/>
                <a:latin typeface="Abel" pitchFamily="2" charset="0"/>
                <a:cs typeface="Arial" pitchFamily="34" charset="0"/>
              </a:rPr>
              <a:t>            </a:t>
            </a:r>
            <a:endParaRPr lang="fr-FR" sz="2800" b="1" dirty="0" smtClean="0">
              <a:solidFill>
                <a:srgbClr val="00B0F0"/>
              </a:solidFill>
              <a:latin typeface="Abel" pitchFamily="2"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endParaRPr lang="fr-FR" sz="2800" b="1" dirty="0" smtClean="0">
              <a:solidFill>
                <a:srgbClr val="00B0F0"/>
              </a:solidFill>
              <a:latin typeface="Abel" pitchFamily="2"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lang="fr-FR" sz="2800" b="1" i="1" u="sng" dirty="0" smtClean="0">
                <a:solidFill>
                  <a:srgbClr val="00B0F0"/>
                </a:solidFill>
                <a:latin typeface="Abel" pitchFamily="2" charset="0"/>
                <a:cs typeface="Arial" pitchFamily="34" charset="0"/>
              </a:rPr>
              <a:t>    </a:t>
            </a:r>
            <a:endParaRPr kumimoji="0" lang="fr-FR" sz="2800" b="1" i="0" u="none" strike="noStrike" cap="none" normalizeH="0" baseline="0" dirty="0" smtClean="0">
              <a:ln>
                <a:noFill/>
              </a:ln>
              <a:solidFill>
                <a:srgbClr val="00B0F0"/>
              </a:solidFill>
              <a:effectLst/>
              <a:latin typeface="Abel" pitchFamily="2"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dirty="0" smtClean="0">
              <a:ln>
                <a:noFill/>
              </a:ln>
              <a:solidFill>
                <a:srgbClr val="00B0F0"/>
              </a:solidFill>
              <a:effectLst/>
              <a:latin typeface="Abel" pitchFamily="2"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88" y="1"/>
            <a:ext cx="2018787" cy="1139705"/>
          </a:xfrm>
          <a:prstGeom prst="rect">
            <a:avLst/>
          </a:prstGeom>
        </p:spPr>
      </p:pic>
      <p:sp>
        <p:nvSpPr>
          <p:cNvPr id="9" name="Sous-titre 2"/>
          <p:cNvSpPr txBox="1">
            <a:spLocks/>
          </p:cNvSpPr>
          <p:nvPr/>
        </p:nvSpPr>
        <p:spPr>
          <a:xfrm>
            <a:off x="323528" y="1484784"/>
            <a:ext cx="7993385" cy="473721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1800" dirty="0">
                <a:latin typeface="Abel" panose="02000506030000020004" pitchFamily="2" charset="0"/>
              </a:rPr>
              <a:t>2/ Volet « nature des actions » :</a:t>
            </a:r>
          </a:p>
          <a:p>
            <a:pPr marL="0" indent="0" algn="just">
              <a:buNone/>
            </a:pPr>
            <a:r>
              <a:rPr lang="fr-FR" sz="1800" b="1" dirty="0">
                <a:latin typeface="Abel" panose="02000506030000020004" pitchFamily="2" charset="0"/>
              </a:rPr>
              <a:t>S’adresser à de futurs parents et aux parents d’enfants jusqu’à 18 ans </a:t>
            </a:r>
            <a:r>
              <a:rPr lang="fr-FR" sz="1800" dirty="0">
                <a:latin typeface="Abel" panose="02000506030000020004" pitchFamily="2" charset="0"/>
              </a:rPr>
              <a:t>en leur proposant une palette d’actions diversifiées afin de répondre à leurs différents besoins ;</a:t>
            </a:r>
          </a:p>
          <a:p>
            <a:pPr marL="0" indent="0" algn="just">
              <a:buNone/>
            </a:pPr>
            <a:r>
              <a:rPr lang="fr-FR" sz="1800" b="1" dirty="0">
                <a:latin typeface="Abel" panose="02000506030000020004" pitchFamily="2" charset="0"/>
              </a:rPr>
              <a:t>S’inscrire dans un cadre d’interventions collectives </a:t>
            </a:r>
            <a:r>
              <a:rPr lang="fr-FR" sz="1800" dirty="0">
                <a:latin typeface="Abel" panose="02000506030000020004" pitchFamily="2" charset="0"/>
              </a:rPr>
              <a:t>tout en offrant la possibilité aux parents qui en exprimeraient le besoin de pouvoir bénéficier de temps d’accompagnement en individuel à l’intérieur de ces actions ;</a:t>
            </a:r>
          </a:p>
          <a:p>
            <a:pPr marL="0" indent="0" algn="just">
              <a:buNone/>
            </a:pPr>
            <a:r>
              <a:rPr lang="fr-FR" sz="1800" b="1" dirty="0">
                <a:latin typeface="Abel" panose="02000506030000020004" pitchFamily="2" charset="0"/>
              </a:rPr>
              <a:t>Favoriser les innovations </a:t>
            </a:r>
            <a:r>
              <a:rPr lang="fr-FR" sz="1800" dirty="0">
                <a:latin typeface="Abel" panose="02000506030000020004" pitchFamily="2" charset="0"/>
              </a:rPr>
              <a:t>et proposer aux parents des formats d’intervention renouvelés (par le biais notamment des outils numériques) ;</a:t>
            </a:r>
          </a:p>
          <a:p>
            <a:pPr algn="just"/>
            <a:endParaRPr lang="fr-FR" sz="1800" dirty="0">
              <a:latin typeface="Abel" panose="02000506030000020004" pitchFamily="2" charset="0"/>
            </a:endParaRPr>
          </a:p>
          <a:p>
            <a:pPr marL="0" indent="0" algn="just">
              <a:buNone/>
            </a:pPr>
            <a:r>
              <a:rPr lang="fr-FR" sz="1800" dirty="0">
                <a:latin typeface="Abel" panose="02000506030000020004" pitchFamily="2" charset="0"/>
              </a:rPr>
              <a:t>3/ Volet « diagnostic, évaluation » :</a:t>
            </a:r>
          </a:p>
          <a:p>
            <a:pPr marL="0" indent="0" algn="just">
              <a:buNone/>
            </a:pPr>
            <a:r>
              <a:rPr lang="fr-FR" sz="1800" b="1" dirty="0">
                <a:latin typeface="Abel" panose="02000506030000020004" pitchFamily="2" charset="0"/>
              </a:rPr>
              <a:t>Etre construites en réponse à un besoin identifié </a:t>
            </a:r>
            <a:r>
              <a:rPr lang="fr-FR" sz="1800" dirty="0">
                <a:latin typeface="Abel" panose="02000506030000020004" pitchFamily="2" charset="0"/>
              </a:rPr>
              <a:t>dans le cadre d’un diagnostic partagé sur le territoire et en lien avec les orientations du </a:t>
            </a:r>
            <a:r>
              <a:rPr lang="fr-FR" sz="1800" dirty="0" err="1">
                <a:latin typeface="Abel" panose="02000506030000020004" pitchFamily="2" charset="0"/>
              </a:rPr>
              <a:t>Sdsf</a:t>
            </a:r>
            <a:r>
              <a:rPr lang="fr-FR" sz="1800" dirty="0">
                <a:latin typeface="Abel" panose="02000506030000020004" pitchFamily="2" charset="0"/>
              </a:rPr>
              <a:t> ;</a:t>
            </a:r>
          </a:p>
          <a:p>
            <a:pPr marL="0" indent="0" algn="just">
              <a:buNone/>
            </a:pPr>
            <a:r>
              <a:rPr lang="fr-FR" sz="1800" b="1" dirty="0">
                <a:latin typeface="Abel" panose="02000506030000020004" pitchFamily="2" charset="0"/>
              </a:rPr>
              <a:t>Faire l’objet d’indicateurs de suivi et d’évaluation de l’action</a:t>
            </a:r>
            <a:r>
              <a:rPr lang="fr-FR" sz="1800" dirty="0">
                <a:latin typeface="Abel" panose="02000506030000020004" pitchFamily="2" charset="0"/>
              </a:rPr>
              <a:t>.</a:t>
            </a:r>
          </a:p>
          <a:p>
            <a:pPr marL="0" indent="0" algn="just">
              <a:buNone/>
            </a:pPr>
            <a:endParaRPr lang="fr-FR" sz="1800" dirty="0" smtClean="0">
              <a:latin typeface="Abel" pitchFamily="2" charset="0"/>
            </a:endParaRPr>
          </a:p>
          <a:p>
            <a:pPr algn="just">
              <a:buNone/>
              <a:defRPr/>
            </a:pPr>
            <a:endParaRPr lang="fr-FR" sz="1400" dirty="0" smtClean="0"/>
          </a:p>
          <a:p>
            <a:pPr marL="0" indent="0" algn="just">
              <a:buNone/>
            </a:pPr>
            <a:endParaRPr lang="fr-FR" sz="1400" dirty="0"/>
          </a:p>
          <a:p>
            <a:pPr marL="0" indent="0" algn="just">
              <a:buNone/>
            </a:pPr>
            <a:endParaRPr lang="fr-FR" sz="1400" dirty="0"/>
          </a:p>
          <a:p>
            <a:pPr marL="0" indent="0" algn="just">
              <a:buNone/>
            </a:pPr>
            <a:endParaRPr lang="fr-FR" sz="1400" dirty="0" smtClean="0"/>
          </a:p>
          <a:p>
            <a:pPr marL="0" indent="0" algn="just">
              <a:buNone/>
            </a:pPr>
            <a:endParaRPr lang="fr-FR" sz="1400" dirty="0"/>
          </a:p>
          <a:p>
            <a:pPr algn="just"/>
            <a:endParaRPr lang="fr-FR" sz="1300" dirty="0" smtClean="0"/>
          </a:p>
        </p:txBody>
      </p:sp>
      <p:sp>
        <p:nvSpPr>
          <p:cNvPr id="8" name="ZoneTexte 7"/>
          <p:cNvSpPr txBox="1"/>
          <p:nvPr/>
        </p:nvSpPr>
        <p:spPr>
          <a:xfrm>
            <a:off x="2879304" y="246687"/>
            <a:ext cx="5688632" cy="646331"/>
          </a:xfrm>
          <a:prstGeom prst="rect">
            <a:avLst/>
          </a:prstGeom>
          <a:noFill/>
        </p:spPr>
        <p:txBody>
          <a:bodyPr wrap="square" rtlCol="0">
            <a:spAutoFit/>
          </a:bodyPr>
          <a:lstStyle/>
          <a:p>
            <a:pPr lvl="0" algn="ctr" fontAlgn="base">
              <a:spcBef>
                <a:spcPct val="0"/>
              </a:spcBef>
              <a:spcAft>
                <a:spcPct val="0"/>
              </a:spcAft>
            </a:pPr>
            <a:r>
              <a:rPr lang="fr-FR" b="1" dirty="0">
                <a:solidFill>
                  <a:srgbClr val="00B0F0"/>
                </a:solidFill>
                <a:latin typeface="Abel" pitchFamily="2" charset="0"/>
                <a:cs typeface="Arial" pitchFamily="34" charset="0"/>
              </a:rPr>
              <a:t>RESEAU PARENTS 81</a:t>
            </a:r>
          </a:p>
          <a:p>
            <a:pPr lvl="0" algn="ctr" fontAlgn="base">
              <a:spcBef>
                <a:spcPct val="0"/>
              </a:spcBef>
              <a:spcAft>
                <a:spcPct val="0"/>
              </a:spcAft>
            </a:pPr>
            <a:r>
              <a:rPr lang="fr-FR" b="1" dirty="0" smtClean="0">
                <a:solidFill>
                  <a:srgbClr val="00B0F0"/>
                </a:solidFill>
                <a:latin typeface="Abel" pitchFamily="2" charset="0"/>
                <a:cs typeface="Arial" pitchFamily="34" charset="0"/>
              </a:rPr>
              <a:t> </a:t>
            </a:r>
            <a:r>
              <a:rPr lang="fr-FR" b="1" dirty="0">
                <a:solidFill>
                  <a:srgbClr val="00B0F0"/>
                </a:solidFill>
                <a:latin typeface="Abel" pitchFamily="2" charset="0"/>
                <a:cs typeface="Arial" pitchFamily="34" charset="0"/>
              </a:rPr>
              <a:t>Réunion départementale</a:t>
            </a:r>
          </a:p>
        </p:txBody>
      </p:sp>
    </p:spTree>
    <p:custDataLst>
      <p:tags r:id="rId1"/>
    </p:custDataLst>
    <p:extLst>
      <p:ext uri="{BB962C8B-B14F-4D97-AF65-F5344CB8AC3E}">
        <p14:creationId xmlns:p14="http://schemas.microsoft.com/office/powerpoint/2010/main" val="1380087399"/>
      </p:ext>
    </p:extLst>
  </p:cSld>
  <p:clrMapOvr>
    <a:masterClrMapping/>
  </p:clrMapOvr>
  <mc:AlternateContent xmlns:mc="http://schemas.openxmlformats.org/markup-compatibility/2006" xmlns:p14="http://schemas.microsoft.com/office/powerpoint/2010/main">
    <mc:Choice Requires="p14">
      <p:transition spd="slow" p14:dur="2000" advTm="72773"/>
    </mc:Choice>
    <mc:Fallback xmlns="">
      <p:transition spd="slow" advTm="72773"/>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noChangeShapeType="1"/>
          </p:cNvSpPr>
          <p:nvPr/>
        </p:nvSpPr>
        <p:spPr bwMode="auto">
          <a:xfrm>
            <a:off x="-20528" y="73568"/>
            <a:ext cx="9144000" cy="6857999"/>
          </a:xfrm>
          <a:prstGeom prst="rect">
            <a:avLst/>
          </a:prstGeom>
          <a:solidFill>
            <a:srgbClr val="FFFFCC"/>
          </a:solidFill>
          <a:ln w="12700" cap="rnd" algn="in">
            <a:solidFill>
              <a:srgbClr val="6633FF"/>
            </a:solidFill>
            <a:prstDash val="dash"/>
            <a:miter lim="800000"/>
            <a:headEnd/>
            <a:tailEnd/>
          </a:ln>
          <a:effectLst>
            <a:outerShdw dist="107763" dir="2700000" algn="ctr" rotWithShape="0">
              <a:srgbClr val="868686">
                <a:alpha val="50000"/>
              </a:srgbClr>
            </a:outerShdw>
          </a:effec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dirty="0" smtClean="0">
                <a:ln>
                  <a:noFill/>
                </a:ln>
                <a:solidFill>
                  <a:srgbClr val="00B0F0"/>
                </a:solidFill>
                <a:effectLst/>
                <a:latin typeface="Abel" pitchFamily="2" charset="0"/>
                <a:cs typeface="Arial" pitchFamily="34" charset="0"/>
              </a:rPr>
              <a:t>      </a:t>
            </a:r>
            <a:endParaRPr lang="fr-FR" sz="1000" b="1" dirty="0" smtClean="0">
              <a:solidFill>
                <a:srgbClr val="00B0F0"/>
              </a:solidFill>
              <a:latin typeface="Abel" pitchFamily="2"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00B0F0"/>
                </a:solidFill>
                <a:effectLst/>
                <a:latin typeface="Abel" pitchFamily="2" charset="0"/>
                <a:cs typeface="Arial" pitchFamily="34" charset="0"/>
              </a:rPr>
              <a:t>            </a:t>
            </a:r>
            <a:endParaRPr lang="fr-FR" sz="2800" b="1" dirty="0" smtClean="0">
              <a:solidFill>
                <a:srgbClr val="00B0F0"/>
              </a:solidFill>
              <a:latin typeface="Abel" pitchFamily="2"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endParaRPr lang="fr-FR" sz="2800" b="1" dirty="0" smtClean="0">
              <a:solidFill>
                <a:srgbClr val="00B0F0"/>
              </a:solidFill>
              <a:latin typeface="Abel" pitchFamily="2"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lang="fr-FR" sz="2800" b="1" i="1" u="sng" dirty="0" smtClean="0">
                <a:solidFill>
                  <a:srgbClr val="00B0F0"/>
                </a:solidFill>
                <a:latin typeface="Abel" pitchFamily="2" charset="0"/>
                <a:cs typeface="Arial" pitchFamily="34" charset="0"/>
              </a:rPr>
              <a:t>    </a:t>
            </a:r>
            <a:endParaRPr kumimoji="0" lang="fr-FR" sz="2800" b="1" i="0" u="none" strike="noStrike" cap="none" normalizeH="0" baseline="0" dirty="0" smtClean="0">
              <a:ln>
                <a:noFill/>
              </a:ln>
              <a:solidFill>
                <a:srgbClr val="00B0F0"/>
              </a:solidFill>
              <a:effectLst/>
              <a:latin typeface="Abel" pitchFamily="2"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dirty="0" smtClean="0">
              <a:ln>
                <a:noFill/>
              </a:ln>
              <a:solidFill>
                <a:srgbClr val="00B0F0"/>
              </a:solidFill>
              <a:effectLst/>
              <a:latin typeface="Abel" pitchFamily="2"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88" y="1"/>
            <a:ext cx="2018787" cy="1139705"/>
          </a:xfrm>
          <a:prstGeom prst="rect">
            <a:avLst/>
          </a:prstGeom>
        </p:spPr>
      </p:pic>
      <p:sp>
        <p:nvSpPr>
          <p:cNvPr id="2" name="ZoneTexte 1"/>
          <p:cNvSpPr txBox="1"/>
          <p:nvPr/>
        </p:nvSpPr>
        <p:spPr>
          <a:xfrm>
            <a:off x="683568" y="1412776"/>
            <a:ext cx="8136904" cy="4801314"/>
          </a:xfrm>
          <a:prstGeom prst="rect">
            <a:avLst/>
          </a:prstGeom>
          <a:noFill/>
        </p:spPr>
        <p:txBody>
          <a:bodyPr wrap="square" rtlCol="0">
            <a:spAutoFit/>
          </a:bodyPr>
          <a:lstStyle/>
          <a:p>
            <a:pPr algn="just"/>
            <a:r>
              <a:rPr lang="fr-FR" u="sng" dirty="0">
                <a:latin typeface="Abel" panose="02000506030000020004" pitchFamily="2" charset="0"/>
              </a:rPr>
              <a:t>Typologie d’actions </a:t>
            </a:r>
            <a:r>
              <a:rPr lang="fr-FR" dirty="0">
                <a:latin typeface="Abel" panose="02000506030000020004" pitchFamily="2" charset="0"/>
              </a:rPr>
              <a:t>: </a:t>
            </a:r>
          </a:p>
          <a:p>
            <a:pPr algn="just"/>
            <a:endParaRPr lang="fr-FR" dirty="0">
              <a:latin typeface="Abel" panose="02000506030000020004" pitchFamily="2" charset="0"/>
            </a:endParaRPr>
          </a:p>
          <a:p>
            <a:r>
              <a:rPr lang="fr-FR" b="1" dirty="0">
                <a:latin typeface="Abel" panose="02000506030000020004" pitchFamily="2" charset="0"/>
              </a:rPr>
              <a:t>Les groupes d’échanges et d’entraide entre parents</a:t>
            </a:r>
            <a:endParaRPr lang="fr-FR" dirty="0">
              <a:latin typeface="Abel" panose="02000506030000020004" pitchFamily="2" charset="0"/>
            </a:endParaRPr>
          </a:p>
          <a:p>
            <a:r>
              <a:rPr lang="fr-FR" dirty="0">
                <a:latin typeface="Abel" panose="02000506030000020004" pitchFamily="2" charset="0"/>
              </a:rPr>
              <a:t>Ils visent à faciliter les échanges et à renforcer les solidarités entre parents, en leur permettant de partager leurs expériences, leurs difficultés, leurs questionnements relatifs à la parentalité, avec ou sans l’appui d’un professionnel.</a:t>
            </a:r>
          </a:p>
          <a:p>
            <a:r>
              <a:rPr lang="fr-FR" dirty="0">
                <a:latin typeface="Abel" panose="02000506030000020004" pitchFamily="2" charset="0"/>
              </a:rPr>
              <a:t>Groupe de parole ponctuel (</a:t>
            </a:r>
            <a:r>
              <a:rPr lang="fr-FR" i="1" dirty="0" err="1">
                <a:latin typeface="Abel" panose="02000506030000020004" pitchFamily="2" charset="0"/>
              </a:rPr>
              <a:t>co</a:t>
            </a:r>
            <a:r>
              <a:rPr lang="fr-FR" i="1" dirty="0">
                <a:latin typeface="Abel" panose="02000506030000020004" pitchFamily="2" charset="0"/>
              </a:rPr>
              <a:t> construction de réponse</a:t>
            </a:r>
            <a:r>
              <a:rPr lang="fr-FR" dirty="0">
                <a:latin typeface="Abel" panose="02000506030000020004" pitchFamily="2" charset="0"/>
              </a:rPr>
              <a:t>), groupe d’échange entre parents (</a:t>
            </a:r>
            <a:r>
              <a:rPr lang="fr-FR" i="1" dirty="0">
                <a:latin typeface="Abel" panose="02000506030000020004" pitchFamily="2" charset="0"/>
              </a:rPr>
              <a:t>animé par un pro</a:t>
            </a:r>
            <a:r>
              <a:rPr lang="fr-FR" dirty="0">
                <a:latin typeface="Abel" panose="02000506030000020004" pitchFamily="2" charset="0"/>
              </a:rPr>
              <a:t>), groupe d’entraide entre parent (</a:t>
            </a:r>
            <a:r>
              <a:rPr lang="fr-FR" i="1" dirty="0">
                <a:latin typeface="Abel" panose="02000506030000020004" pitchFamily="2" charset="0"/>
              </a:rPr>
              <a:t>échanges de services et coopération entre pairs</a:t>
            </a:r>
            <a:r>
              <a:rPr lang="fr-FR" dirty="0">
                <a:latin typeface="Abel" panose="02000506030000020004" pitchFamily="2" charset="0"/>
              </a:rPr>
              <a:t>).</a:t>
            </a:r>
          </a:p>
          <a:p>
            <a:endParaRPr lang="fr-FR" b="1" dirty="0">
              <a:latin typeface="Abel" panose="02000506030000020004" pitchFamily="2" charset="0"/>
            </a:endParaRPr>
          </a:p>
          <a:p>
            <a:r>
              <a:rPr lang="fr-FR" b="1" dirty="0">
                <a:latin typeface="Abel" panose="02000506030000020004" pitchFamily="2" charset="0"/>
              </a:rPr>
              <a:t>Les activités et ateliers partagés « parents-enfants »</a:t>
            </a:r>
            <a:endParaRPr lang="fr-FR" dirty="0">
              <a:latin typeface="Abel" panose="02000506030000020004" pitchFamily="2" charset="0"/>
            </a:endParaRPr>
          </a:p>
          <a:p>
            <a:r>
              <a:rPr lang="fr-FR" dirty="0">
                <a:latin typeface="Abel" panose="02000506030000020004" pitchFamily="2" charset="0"/>
              </a:rPr>
              <a:t>Ces actions visent à enrichir les échanges entre parents et enfants au travers d’expériences et de moments partagés ayant pour supports des activités collectives (ludiques, d’éveil, de loisirs, sportives) ou la mobilisation d’un outil culturel (ex/ sortie familiale dans un musée). Elles favorisent les moments d’échange et de complicité entre l’enfant et son parent et impliquent une réflexion sur les pratiques éducatives. Ces activités sont animées par des professionnels.</a:t>
            </a:r>
          </a:p>
        </p:txBody>
      </p:sp>
      <p:sp>
        <p:nvSpPr>
          <p:cNvPr id="8" name="ZoneTexte 7"/>
          <p:cNvSpPr txBox="1"/>
          <p:nvPr/>
        </p:nvSpPr>
        <p:spPr>
          <a:xfrm>
            <a:off x="2915816" y="372133"/>
            <a:ext cx="5688632" cy="646331"/>
          </a:xfrm>
          <a:prstGeom prst="rect">
            <a:avLst/>
          </a:prstGeom>
          <a:noFill/>
        </p:spPr>
        <p:txBody>
          <a:bodyPr wrap="square" rtlCol="0">
            <a:spAutoFit/>
          </a:bodyPr>
          <a:lstStyle/>
          <a:p>
            <a:pPr lvl="0" algn="ctr" fontAlgn="base">
              <a:spcBef>
                <a:spcPct val="0"/>
              </a:spcBef>
              <a:spcAft>
                <a:spcPct val="0"/>
              </a:spcAft>
            </a:pPr>
            <a:r>
              <a:rPr lang="fr-FR" b="1" dirty="0">
                <a:solidFill>
                  <a:srgbClr val="00B0F0"/>
                </a:solidFill>
                <a:latin typeface="Abel" pitchFamily="2" charset="0"/>
                <a:cs typeface="Arial" pitchFamily="34" charset="0"/>
              </a:rPr>
              <a:t>RESEAU PARENTS 81</a:t>
            </a:r>
          </a:p>
          <a:p>
            <a:pPr lvl="0" algn="ctr" fontAlgn="base">
              <a:spcBef>
                <a:spcPct val="0"/>
              </a:spcBef>
              <a:spcAft>
                <a:spcPct val="0"/>
              </a:spcAft>
            </a:pPr>
            <a:r>
              <a:rPr lang="fr-FR" b="1" dirty="0" smtClean="0">
                <a:solidFill>
                  <a:srgbClr val="00B0F0"/>
                </a:solidFill>
                <a:latin typeface="Abel" pitchFamily="2" charset="0"/>
                <a:cs typeface="Arial" pitchFamily="34" charset="0"/>
              </a:rPr>
              <a:t> </a:t>
            </a:r>
            <a:r>
              <a:rPr lang="fr-FR" b="1" dirty="0">
                <a:solidFill>
                  <a:srgbClr val="00B0F0"/>
                </a:solidFill>
                <a:latin typeface="Abel" pitchFamily="2" charset="0"/>
                <a:cs typeface="Arial" pitchFamily="34" charset="0"/>
              </a:rPr>
              <a:t>Réunion départementale</a:t>
            </a:r>
          </a:p>
        </p:txBody>
      </p:sp>
    </p:spTree>
    <p:custDataLst>
      <p:tags r:id="rId1"/>
    </p:custDataLst>
    <p:extLst>
      <p:ext uri="{BB962C8B-B14F-4D97-AF65-F5344CB8AC3E}">
        <p14:creationId xmlns:p14="http://schemas.microsoft.com/office/powerpoint/2010/main" val="3605167855"/>
      </p:ext>
    </p:extLst>
  </p:cSld>
  <p:clrMapOvr>
    <a:masterClrMapping/>
  </p:clrMapOvr>
  <mc:AlternateContent xmlns:mc="http://schemas.openxmlformats.org/markup-compatibility/2006" xmlns:p14="http://schemas.microsoft.com/office/powerpoint/2010/main">
    <mc:Choice Requires="p14">
      <p:transition spd="slow" p14:dur="2000" advTm="72773"/>
    </mc:Choice>
    <mc:Fallback xmlns="">
      <p:transition spd="slow" advTm="72773"/>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noChangeShapeType="1"/>
          </p:cNvSpPr>
          <p:nvPr/>
        </p:nvSpPr>
        <p:spPr bwMode="auto">
          <a:xfrm>
            <a:off x="-20528" y="73568"/>
            <a:ext cx="9144000" cy="6857999"/>
          </a:xfrm>
          <a:prstGeom prst="rect">
            <a:avLst/>
          </a:prstGeom>
          <a:solidFill>
            <a:srgbClr val="FFFFCC"/>
          </a:solidFill>
          <a:ln w="12700" cap="rnd" algn="in">
            <a:solidFill>
              <a:srgbClr val="6633FF"/>
            </a:solidFill>
            <a:prstDash val="dash"/>
            <a:miter lim="800000"/>
            <a:headEnd/>
            <a:tailEnd/>
          </a:ln>
          <a:effectLst>
            <a:outerShdw dist="107763" dir="2700000" algn="ctr" rotWithShape="0">
              <a:srgbClr val="868686">
                <a:alpha val="50000"/>
              </a:srgbClr>
            </a:outerShdw>
          </a:effec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dirty="0" smtClean="0">
                <a:ln>
                  <a:noFill/>
                </a:ln>
                <a:solidFill>
                  <a:srgbClr val="00B0F0"/>
                </a:solidFill>
                <a:effectLst/>
                <a:latin typeface="Abel" pitchFamily="2" charset="0"/>
                <a:cs typeface="Arial" pitchFamily="34" charset="0"/>
              </a:rPr>
              <a:t>      </a:t>
            </a:r>
            <a:endParaRPr lang="fr-FR" sz="1000" b="1" dirty="0" smtClean="0">
              <a:solidFill>
                <a:srgbClr val="00B0F0"/>
              </a:solidFill>
              <a:latin typeface="Abel" pitchFamily="2"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00B0F0"/>
                </a:solidFill>
                <a:effectLst/>
                <a:latin typeface="Abel" pitchFamily="2" charset="0"/>
                <a:cs typeface="Arial" pitchFamily="34" charset="0"/>
              </a:rPr>
              <a:t>            </a:t>
            </a:r>
            <a:endParaRPr lang="fr-FR" sz="2800" b="1" dirty="0" smtClean="0">
              <a:solidFill>
                <a:srgbClr val="00B0F0"/>
              </a:solidFill>
              <a:latin typeface="Abel" pitchFamily="2"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endParaRPr lang="fr-FR" sz="2800" b="1" dirty="0" smtClean="0">
              <a:solidFill>
                <a:srgbClr val="00B0F0"/>
              </a:solidFill>
              <a:latin typeface="Abel" pitchFamily="2"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lang="fr-FR" sz="2800" b="1" i="1" u="sng" dirty="0" smtClean="0">
                <a:solidFill>
                  <a:srgbClr val="00B0F0"/>
                </a:solidFill>
                <a:latin typeface="Abel" pitchFamily="2" charset="0"/>
                <a:cs typeface="Arial" pitchFamily="34" charset="0"/>
              </a:rPr>
              <a:t>    </a:t>
            </a:r>
            <a:endParaRPr kumimoji="0" lang="fr-FR" sz="2800" b="1" i="0" u="none" strike="noStrike" cap="none" normalizeH="0" baseline="0" dirty="0" smtClean="0">
              <a:ln>
                <a:noFill/>
              </a:ln>
              <a:solidFill>
                <a:srgbClr val="00B0F0"/>
              </a:solidFill>
              <a:effectLst/>
              <a:latin typeface="Abel" pitchFamily="2"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dirty="0" smtClean="0">
              <a:ln>
                <a:noFill/>
              </a:ln>
              <a:solidFill>
                <a:srgbClr val="00B0F0"/>
              </a:solidFill>
              <a:effectLst/>
              <a:latin typeface="Abel" pitchFamily="2"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88" y="1"/>
            <a:ext cx="2018787" cy="1139705"/>
          </a:xfrm>
          <a:prstGeom prst="rect">
            <a:avLst/>
          </a:prstGeom>
        </p:spPr>
      </p:pic>
      <p:sp>
        <p:nvSpPr>
          <p:cNvPr id="9" name="Sous-titre 2"/>
          <p:cNvSpPr txBox="1">
            <a:spLocks/>
          </p:cNvSpPr>
          <p:nvPr/>
        </p:nvSpPr>
        <p:spPr>
          <a:xfrm>
            <a:off x="323528" y="1139705"/>
            <a:ext cx="7993385" cy="531363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1800" u="sng" dirty="0" smtClean="0">
                <a:latin typeface="Abel" panose="02000506030000020004" pitchFamily="2" charset="0"/>
              </a:rPr>
              <a:t>Typologie </a:t>
            </a:r>
            <a:r>
              <a:rPr lang="fr-FR" sz="1800" u="sng" dirty="0">
                <a:latin typeface="Abel" panose="02000506030000020004" pitchFamily="2" charset="0"/>
              </a:rPr>
              <a:t>d’actions </a:t>
            </a:r>
            <a:r>
              <a:rPr lang="fr-FR" sz="1800" dirty="0">
                <a:latin typeface="Abel" panose="02000506030000020004" pitchFamily="2" charset="0"/>
              </a:rPr>
              <a:t>: </a:t>
            </a:r>
          </a:p>
          <a:p>
            <a:pPr marL="0" indent="0" algn="just">
              <a:buNone/>
            </a:pPr>
            <a:endParaRPr lang="fr-FR" sz="800" dirty="0">
              <a:latin typeface="Abel" panose="02000506030000020004" pitchFamily="2" charset="0"/>
            </a:endParaRPr>
          </a:p>
          <a:p>
            <a:pPr marL="0" indent="0" algn="ctr">
              <a:buNone/>
            </a:pPr>
            <a:r>
              <a:rPr lang="fr-FR" sz="1800" b="1" dirty="0">
                <a:latin typeface="Abel" panose="02000506030000020004" pitchFamily="2" charset="0"/>
              </a:rPr>
              <a:t>Les démarches visant à aider les parents à acquérir et construire des </a:t>
            </a:r>
            <a:r>
              <a:rPr lang="fr-FR" sz="1800" b="1" dirty="0" smtClean="0">
                <a:latin typeface="Abel" panose="02000506030000020004" pitchFamily="2" charset="0"/>
              </a:rPr>
              <a:t>savoirs autour </a:t>
            </a:r>
            <a:r>
              <a:rPr lang="fr-FR" sz="1800" b="1" dirty="0">
                <a:latin typeface="Abel" panose="02000506030000020004" pitchFamily="2" charset="0"/>
              </a:rPr>
              <a:t>de la parentalité</a:t>
            </a:r>
          </a:p>
          <a:p>
            <a:pPr algn="ctr"/>
            <a:endParaRPr lang="fr-FR" sz="1800" dirty="0">
              <a:latin typeface="Abel" panose="02000506030000020004" pitchFamily="2" charset="0"/>
            </a:endParaRPr>
          </a:p>
          <a:p>
            <a:pPr marL="0" indent="0" algn="just">
              <a:buNone/>
            </a:pPr>
            <a:r>
              <a:rPr lang="fr-FR" sz="1800" dirty="0">
                <a:latin typeface="Abel" panose="02000506030000020004" pitchFamily="2" charset="0"/>
              </a:rPr>
              <a:t>Ces actions visent à accompagner les parents afin d’affermir leurs compétences parentales et les aider acquérir de nouvelles connaissances sur la dimension du soutien à la parentalité. </a:t>
            </a:r>
          </a:p>
          <a:p>
            <a:pPr marL="0" indent="0" algn="just">
              <a:buNone/>
            </a:pPr>
            <a:r>
              <a:rPr lang="fr-FR" sz="1800" b="1" dirty="0">
                <a:latin typeface="Abel" panose="02000506030000020004" pitchFamily="2" charset="0"/>
              </a:rPr>
              <a:t>- Les universités populaires de parents (UPP) </a:t>
            </a:r>
            <a:r>
              <a:rPr lang="fr-FR" sz="1800" dirty="0">
                <a:latin typeface="Abel" panose="02000506030000020004" pitchFamily="2" charset="0"/>
              </a:rPr>
              <a:t>qui sont des groupes de parents qui, avec l’aide d’un animateur et avec le soutien méthodologique d’un universitaire, mènent une recherche sur un thème qu’ils choisissent en lien avec la parentalité. </a:t>
            </a:r>
          </a:p>
          <a:p>
            <a:pPr marL="0" indent="0" algn="just">
              <a:buNone/>
            </a:pPr>
            <a:r>
              <a:rPr lang="fr-FR" sz="1800" b="1" dirty="0">
                <a:latin typeface="Abel" panose="02000506030000020004" pitchFamily="2" charset="0"/>
              </a:rPr>
              <a:t>- Les actions de formation </a:t>
            </a:r>
            <a:r>
              <a:rPr lang="fr-FR" sz="1800" dirty="0">
                <a:latin typeface="Abel" panose="02000506030000020004" pitchFamily="2" charset="0"/>
              </a:rPr>
              <a:t>à la parentalité à destination des parents mises en place par des professionnels ou des bénévoles ;</a:t>
            </a:r>
          </a:p>
          <a:p>
            <a:pPr marL="0" indent="0" algn="just">
              <a:buNone/>
            </a:pPr>
            <a:r>
              <a:rPr lang="fr-FR" sz="1800" dirty="0">
                <a:latin typeface="Abel" panose="02000506030000020004" pitchFamily="2" charset="0"/>
              </a:rPr>
              <a:t>- </a:t>
            </a:r>
            <a:r>
              <a:rPr lang="fr-FR" sz="1800" b="1" dirty="0">
                <a:latin typeface="Abel" panose="02000506030000020004" pitchFamily="2" charset="0"/>
              </a:rPr>
              <a:t>La réalisation par des parents d’outils ou d’actions sur la parentalité </a:t>
            </a:r>
            <a:r>
              <a:rPr lang="fr-FR" sz="1800" dirty="0">
                <a:latin typeface="Abel" panose="02000506030000020004" pitchFamily="2" charset="0"/>
              </a:rPr>
              <a:t>(ex/ guide, pièce de théâtre, exposition) à l’attention des autres familles du territoire afin de leur permettre de découvrir un sujet ou d’approfondir leurs connaissances sur ce dernier.</a:t>
            </a:r>
          </a:p>
          <a:p>
            <a:pPr algn="just"/>
            <a:endParaRPr lang="fr-FR" sz="1800" dirty="0">
              <a:latin typeface="Abel" panose="02000506030000020004" pitchFamily="2" charset="0"/>
            </a:endParaRPr>
          </a:p>
          <a:p>
            <a:pPr marL="0" indent="0" algn="just">
              <a:buNone/>
            </a:pPr>
            <a:endParaRPr lang="fr-FR" sz="1800" dirty="0">
              <a:latin typeface="Abel" panose="02000506030000020004" pitchFamily="2" charset="0"/>
            </a:endParaRPr>
          </a:p>
          <a:p>
            <a:pPr marL="0" indent="0" algn="just">
              <a:buNone/>
            </a:pPr>
            <a:endParaRPr lang="fr-FR" sz="1800" dirty="0">
              <a:latin typeface="Abel" panose="02000506030000020004" pitchFamily="2" charset="0"/>
            </a:endParaRPr>
          </a:p>
          <a:p>
            <a:pPr marL="0" indent="0" algn="just">
              <a:buNone/>
            </a:pPr>
            <a:endParaRPr lang="fr-FR" sz="1400" dirty="0" smtClean="0"/>
          </a:p>
          <a:p>
            <a:pPr marL="0" indent="0" algn="just">
              <a:buNone/>
            </a:pPr>
            <a:endParaRPr lang="fr-FR" sz="1400" dirty="0"/>
          </a:p>
          <a:p>
            <a:pPr algn="just"/>
            <a:endParaRPr lang="fr-FR" sz="1300" dirty="0" smtClean="0"/>
          </a:p>
        </p:txBody>
      </p:sp>
      <p:sp>
        <p:nvSpPr>
          <p:cNvPr id="8" name="ZoneTexte 7"/>
          <p:cNvSpPr txBox="1"/>
          <p:nvPr/>
        </p:nvSpPr>
        <p:spPr>
          <a:xfrm>
            <a:off x="2879304" y="246687"/>
            <a:ext cx="5688632" cy="646331"/>
          </a:xfrm>
          <a:prstGeom prst="rect">
            <a:avLst/>
          </a:prstGeom>
          <a:noFill/>
        </p:spPr>
        <p:txBody>
          <a:bodyPr wrap="square" rtlCol="0">
            <a:spAutoFit/>
          </a:bodyPr>
          <a:lstStyle/>
          <a:p>
            <a:pPr lvl="0" algn="ctr" fontAlgn="base">
              <a:spcBef>
                <a:spcPct val="0"/>
              </a:spcBef>
              <a:spcAft>
                <a:spcPct val="0"/>
              </a:spcAft>
            </a:pPr>
            <a:r>
              <a:rPr lang="fr-FR" b="1" dirty="0">
                <a:solidFill>
                  <a:srgbClr val="00B0F0"/>
                </a:solidFill>
                <a:latin typeface="Abel" pitchFamily="2" charset="0"/>
                <a:cs typeface="Arial" pitchFamily="34" charset="0"/>
              </a:rPr>
              <a:t>RESEAU PARENTS 81</a:t>
            </a:r>
          </a:p>
          <a:p>
            <a:pPr lvl="0" algn="ctr" fontAlgn="base">
              <a:spcBef>
                <a:spcPct val="0"/>
              </a:spcBef>
              <a:spcAft>
                <a:spcPct val="0"/>
              </a:spcAft>
            </a:pPr>
            <a:r>
              <a:rPr lang="fr-FR" b="1" dirty="0" smtClean="0">
                <a:solidFill>
                  <a:srgbClr val="00B0F0"/>
                </a:solidFill>
                <a:latin typeface="Abel" pitchFamily="2" charset="0"/>
                <a:cs typeface="Arial" pitchFamily="34" charset="0"/>
              </a:rPr>
              <a:t> </a:t>
            </a:r>
            <a:r>
              <a:rPr lang="fr-FR" b="1" dirty="0">
                <a:solidFill>
                  <a:srgbClr val="00B0F0"/>
                </a:solidFill>
                <a:latin typeface="Abel" pitchFamily="2" charset="0"/>
                <a:cs typeface="Arial" pitchFamily="34" charset="0"/>
              </a:rPr>
              <a:t>Réunion départementale</a:t>
            </a:r>
          </a:p>
        </p:txBody>
      </p:sp>
    </p:spTree>
    <p:custDataLst>
      <p:tags r:id="rId1"/>
    </p:custDataLst>
    <p:extLst>
      <p:ext uri="{BB962C8B-B14F-4D97-AF65-F5344CB8AC3E}">
        <p14:creationId xmlns:p14="http://schemas.microsoft.com/office/powerpoint/2010/main" val="2593750979"/>
      </p:ext>
    </p:extLst>
  </p:cSld>
  <p:clrMapOvr>
    <a:masterClrMapping/>
  </p:clrMapOvr>
  <mc:AlternateContent xmlns:mc="http://schemas.openxmlformats.org/markup-compatibility/2006" xmlns:p14="http://schemas.microsoft.com/office/powerpoint/2010/main">
    <mc:Choice Requires="p14">
      <p:transition spd="slow" p14:dur="2000" advTm="72773"/>
    </mc:Choice>
    <mc:Fallback xmlns="">
      <p:transition spd="slow" advTm="72773"/>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noChangeShapeType="1"/>
          </p:cNvSpPr>
          <p:nvPr/>
        </p:nvSpPr>
        <p:spPr bwMode="auto">
          <a:xfrm>
            <a:off x="-20528" y="73568"/>
            <a:ext cx="9144000" cy="6857999"/>
          </a:xfrm>
          <a:prstGeom prst="rect">
            <a:avLst/>
          </a:prstGeom>
          <a:solidFill>
            <a:srgbClr val="FFFFCC"/>
          </a:solidFill>
          <a:ln w="12700" cap="rnd" algn="in">
            <a:solidFill>
              <a:srgbClr val="6633FF"/>
            </a:solidFill>
            <a:prstDash val="dash"/>
            <a:miter lim="800000"/>
            <a:headEnd/>
            <a:tailEnd/>
          </a:ln>
          <a:effectLst>
            <a:outerShdw dist="107763" dir="2700000" algn="ctr" rotWithShape="0">
              <a:srgbClr val="868686">
                <a:alpha val="50000"/>
              </a:srgbClr>
            </a:outerShdw>
          </a:effec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dirty="0" smtClean="0">
                <a:ln>
                  <a:noFill/>
                </a:ln>
                <a:solidFill>
                  <a:srgbClr val="00B0F0"/>
                </a:solidFill>
                <a:effectLst/>
                <a:latin typeface="Abel" pitchFamily="2" charset="0"/>
                <a:cs typeface="Arial" pitchFamily="34" charset="0"/>
              </a:rPr>
              <a:t>      </a:t>
            </a:r>
            <a:endParaRPr lang="fr-FR" sz="1000" b="1" dirty="0" smtClean="0">
              <a:solidFill>
                <a:srgbClr val="00B0F0"/>
              </a:solidFill>
              <a:latin typeface="Abel" pitchFamily="2"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00B0F0"/>
                </a:solidFill>
                <a:effectLst/>
                <a:latin typeface="Abel" pitchFamily="2" charset="0"/>
                <a:cs typeface="Arial" pitchFamily="34" charset="0"/>
              </a:rPr>
              <a:t>            </a:t>
            </a:r>
            <a:endParaRPr lang="fr-FR" sz="2800" b="1" dirty="0" smtClean="0">
              <a:solidFill>
                <a:srgbClr val="00B0F0"/>
              </a:solidFill>
              <a:latin typeface="Abel" pitchFamily="2"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endParaRPr lang="fr-FR" sz="2800" b="1" dirty="0" smtClean="0">
              <a:solidFill>
                <a:srgbClr val="00B0F0"/>
              </a:solidFill>
              <a:latin typeface="Abel" pitchFamily="2"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lang="fr-FR" sz="2800" b="1" i="1" u="sng" dirty="0" smtClean="0">
                <a:solidFill>
                  <a:srgbClr val="00B0F0"/>
                </a:solidFill>
                <a:latin typeface="Abel" pitchFamily="2" charset="0"/>
                <a:cs typeface="Arial" pitchFamily="34" charset="0"/>
              </a:rPr>
              <a:t>    </a:t>
            </a:r>
            <a:endParaRPr kumimoji="0" lang="fr-FR" sz="2800" b="1" i="0" u="none" strike="noStrike" cap="none" normalizeH="0" baseline="0" dirty="0" smtClean="0">
              <a:ln>
                <a:noFill/>
              </a:ln>
              <a:solidFill>
                <a:srgbClr val="00B0F0"/>
              </a:solidFill>
              <a:effectLst/>
              <a:latin typeface="Abel" pitchFamily="2"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dirty="0" smtClean="0">
              <a:ln>
                <a:noFill/>
              </a:ln>
              <a:solidFill>
                <a:srgbClr val="00B0F0"/>
              </a:solidFill>
              <a:effectLst/>
              <a:latin typeface="Abel" pitchFamily="2"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88" y="1"/>
            <a:ext cx="2018787" cy="1139705"/>
          </a:xfrm>
          <a:prstGeom prst="rect">
            <a:avLst/>
          </a:prstGeom>
        </p:spPr>
      </p:pic>
      <p:sp>
        <p:nvSpPr>
          <p:cNvPr id="2" name="ZoneTexte 1"/>
          <p:cNvSpPr txBox="1"/>
          <p:nvPr/>
        </p:nvSpPr>
        <p:spPr>
          <a:xfrm>
            <a:off x="416379" y="1378908"/>
            <a:ext cx="8280920" cy="4801314"/>
          </a:xfrm>
          <a:prstGeom prst="rect">
            <a:avLst/>
          </a:prstGeom>
          <a:noFill/>
        </p:spPr>
        <p:txBody>
          <a:bodyPr wrap="square" rtlCol="0">
            <a:spAutoFit/>
          </a:bodyPr>
          <a:lstStyle/>
          <a:p>
            <a:pPr algn="just"/>
            <a:r>
              <a:rPr lang="fr-FR" u="sng" dirty="0">
                <a:latin typeface="Abel" panose="02000506030000020004" pitchFamily="2" charset="0"/>
              </a:rPr>
              <a:t>Typologie d’actions </a:t>
            </a:r>
            <a:r>
              <a:rPr lang="fr-FR" dirty="0">
                <a:latin typeface="Abel" panose="02000506030000020004" pitchFamily="2" charset="0"/>
              </a:rPr>
              <a:t>: </a:t>
            </a:r>
          </a:p>
          <a:p>
            <a:pPr algn="just"/>
            <a:endParaRPr lang="fr-FR" dirty="0">
              <a:latin typeface="Abel" panose="02000506030000020004" pitchFamily="2" charset="0"/>
            </a:endParaRPr>
          </a:p>
          <a:p>
            <a:pPr algn="just"/>
            <a:r>
              <a:rPr lang="fr-FR" b="1" dirty="0">
                <a:latin typeface="Abel" panose="02000506030000020004" pitchFamily="2" charset="0"/>
              </a:rPr>
              <a:t>Les conférences ou cinés-débat</a:t>
            </a:r>
            <a:endParaRPr lang="fr-FR" dirty="0">
              <a:latin typeface="Abel" panose="02000506030000020004" pitchFamily="2" charset="0"/>
            </a:endParaRPr>
          </a:p>
          <a:p>
            <a:pPr algn="just"/>
            <a:r>
              <a:rPr lang="fr-FR" dirty="0">
                <a:latin typeface="Abel" panose="02000506030000020004" pitchFamily="2" charset="0"/>
              </a:rPr>
              <a:t>Il s’agit de temps de sensibilisation et d’information à destination des parents animés par des professionnels sur des sujets liés à la parentalité, suivis d’un échange avec les participants. L’action est l’amorce d’un travail avec les parents ou l’aboutissement d’une réflexion avec des parents sur un territoire. Elle ne doit donc pas avoir pour finalité unique l’organisation d’une conférence-débat mais s’inscrire dans le cadre d’une démarche d’accompagnement plus globale des parents.</a:t>
            </a:r>
          </a:p>
          <a:p>
            <a:pPr algn="just"/>
            <a:r>
              <a:rPr lang="fr-FR" dirty="0">
                <a:latin typeface="Abel" panose="02000506030000020004" pitchFamily="2" charset="0"/>
              </a:rPr>
              <a:t> </a:t>
            </a:r>
          </a:p>
          <a:p>
            <a:pPr algn="just"/>
            <a:r>
              <a:rPr lang="fr-FR" b="1" dirty="0">
                <a:latin typeface="Abel" panose="02000506030000020004" pitchFamily="2" charset="0"/>
              </a:rPr>
              <a:t>Les manifestations de type « événementiels autour de la parentalité »</a:t>
            </a:r>
            <a:endParaRPr lang="fr-FR" dirty="0">
              <a:latin typeface="Abel" panose="02000506030000020004" pitchFamily="2" charset="0"/>
            </a:endParaRPr>
          </a:p>
          <a:p>
            <a:pPr algn="just"/>
            <a:r>
              <a:rPr lang="fr-FR" dirty="0">
                <a:latin typeface="Abel" panose="02000506030000020004" pitchFamily="2" charset="0"/>
              </a:rPr>
              <a:t>Ces temps forts doivent s’inscrire dans un projet global sur un territoire et être pensés comme des vecteurs de communication à l’attention des parents sur les actions et les services de soutien à la parentalité existants. Ces évènements peuvent aussi être conçus comme l’aboutissement d’un projet pour essaimer plus largement la dynamique créée.</a:t>
            </a:r>
          </a:p>
        </p:txBody>
      </p:sp>
      <p:sp>
        <p:nvSpPr>
          <p:cNvPr id="8" name="ZoneTexte 7"/>
          <p:cNvSpPr txBox="1"/>
          <p:nvPr/>
        </p:nvSpPr>
        <p:spPr>
          <a:xfrm>
            <a:off x="2879304" y="246687"/>
            <a:ext cx="5688632" cy="646331"/>
          </a:xfrm>
          <a:prstGeom prst="rect">
            <a:avLst/>
          </a:prstGeom>
          <a:noFill/>
        </p:spPr>
        <p:txBody>
          <a:bodyPr wrap="square" rtlCol="0">
            <a:spAutoFit/>
          </a:bodyPr>
          <a:lstStyle/>
          <a:p>
            <a:pPr lvl="0" algn="ctr" fontAlgn="base">
              <a:spcBef>
                <a:spcPct val="0"/>
              </a:spcBef>
              <a:spcAft>
                <a:spcPct val="0"/>
              </a:spcAft>
            </a:pPr>
            <a:r>
              <a:rPr lang="fr-FR" b="1" dirty="0">
                <a:solidFill>
                  <a:srgbClr val="00B0F0"/>
                </a:solidFill>
                <a:latin typeface="Abel" pitchFamily="2" charset="0"/>
                <a:cs typeface="Arial" pitchFamily="34" charset="0"/>
              </a:rPr>
              <a:t>RESEAU PARENTS 81</a:t>
            </a:r>
          </a:p>
          <a:p>
            <a:pPr lvl="0" algn="ctr" fontAlgn="base">
              <a:spcBef>
                <a:spcPct val="0"/>
              </a:spcBef>
              <a:spcAft>
                <a:spcPct val="0"/>
              </a:spcAft>
            </a:pPr>
            <a:r>
              <a:rPr lang="fr-FR" b="1" dirty="0" smtClean="0">
                <a:solidFill>
                  <a:srgbClr val="00B0F0"/>
                </a:solidFill>
                <a:latin typeface="Abel" pitchFamily="2" charset="0"/>
                <a:cs typeface="Arial" pitchFamily="34" charset="0"/>
              </a:rPr>
              <a:t> </a:t>
            </a:r>
            <a:r>
              <a:rPr lang="fr-FR" b="1" dirty="0">
                <a:solidFill>
                  <a:srgbClr val="00B0F0"/>
                </a:solidFill>
                <a:latin typeface="Abel" pitchFamily="2" charset="0"/>
                <a:cs typeface="Arial" pitchFamily="34" charset="0"/>
              </a:rPr>
              <a:t>Réunion départementale</a:t>
            </a:r>
          </a:p>
        </p:txBody>
      </p:sp>
    </p:spTree>
    <p:custDataLst>
      <p:tags r:id="rId1"/>
    </p:custDataLst>
    <p:extLst>
      <p:ext uri="{BB962C8B-B14F-4D97-AF65-F5344CB8AC3E}">
        <p14:creationId xmlns:p14="http://schemas.microsoft.com/office/powerpoint/2010/main" val="1300616668"/>
      </p:ext>
    </p:extLst>
  </p:cSld>
  <p:clrMapOvr>
    <a:masterClrMapping/>
  </p:clrMapOvr>
  <mc:AlternateContent xmlns:mc="http://schemas.openxmlformats.org/markup-compatibility/2006" xmlns:p14="http://schemas.microsoft.com/office/powerpoint/2010/main">
    <mc:Choice Requires="p14">
      <p:transition spd="slow" p14:dur="2000" advTm="72773"/>
    </mc:Choice>
    <mc:Fallback xmlns="">
      <p:transition spd="slow" advTm="72773"/>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3|6.5|27.4"/>
</p:tagLst>
</file>

<file path=ppt/tags/tag10.xml><?xml version="1.0" encoding="utf-8"?>
<p:tagLst xmlns:a="http://schemas.openxmlformats.org/drawingml/2006/main" xmlns:r="http://schemas.openxmlformats.org/officeDocument/2006/relationships" xmlns:p="http://schemas.openxmlformats.org/presentationml/2006/main">
  <p:tag name="TIMING" val="|1.3|6.5|27.4"/>
</p:tagLst>
</file>

<file path=ppt/tags/tag11.xml><?xml version="1.0" encoding="utf-8"?>
<p:tagLst xmlns:a="http://schemas.openxmlformats.org/drawingml/2006/main" xmlns:r="http://schemas.openxmlformats.org/officeDocument/2006/relationships" xmlns:p="http://schemas.openxmlformats.org/presentationml/2006/main">
  <p:tag name="TIMING" val="|1.3|6.5|27.4"/>
</p:tagLst>
</file>

<file path=ppt/tags/tag12.xml><?xml version="1.0" encoding="utf-8"?>
<p:tagLst xmlns:a="http://schemas.openxmlformats.org/drawingml/2006/main" xmlns:r="http://schemas.openxmlformats.org/officeDocument/2006/relationships" xmlns:p="http://schemas.openxmlformats.org/presentationml/2006/main">
  <p:tag name="TIMING" val="|1.3|6.5|27.4"/>
</p:tagLst>
</file>

<file path=ppt/tags/tag13.xml><?xml version="1.0" encoding="utf-8"?>
<p:tagLst xmlns:a="http://schemas.openxmlformats.org/drawingml/2006/main" xmlns:r="http://schemas.openxmlformats.org/officeDocument/2006/relationships" xmlns:p="http://schemas.openxmlformats.org/presentationml/2006/main">
  <p:tag name="TIMING" val="|1.3|6.5|27.4"/>
</p:tagLst>
</file>

<file path=ppt/tags/tag14.xml><?xml version="1.0" encoding="utf-8"?>
<p:tagLst xmlns:a="http://schemas.openxmlformats.org/drawingml/2006/main" xmlns:r="http://schemas.openxmlformats.org/officeDocument/2006/relationships" xmlns:p="http://schemas.openxmlformats.org/presentationml/2006/main">
  <p:tag name="TIMING" val="|1.3|6.5|27.4"/>
</p:tagLst>
</file>

<file path=ppt/tags/tag15.xml><?xml version="1.0" encoding="utf-8"?>
<p:tagLst xmlns:a="http://schemas.openxmlformats.org/drawingml/2006/main" xmlns:r="http://schemas.openxmlformats.org/officeDocument/2006/relationships" xmlns:p="http://schemas.openxmlformats.org/presentationml/2006/main">
  <p:tag name="TIMING" val="|1.3|6.5|27.4"/>
</p:tagLst>
</file>

<file path=ppt/tags/tag16.xml><?xml version="1.0" encoding="utf-8"?>
<p:tagLst xmlns:a="http://schemas.openxmlformats.org/drawingml/2006/main" xmlns:r="http://schemas.openxmlformats.org/officeDocument/2006/relationships" xmlns:p="http://schemas.openxmlformats.org/presentationml/2006/main">
  <p:tag name="TIMING" val="|1.3|6.5|27.4"/>
</p:tagLst>
</file>

<file path=ppt/tags/tag17.xml><?xml version="1.0" encoding="utf-8"?>
<p:tagLst xmlns:a="http://schemas.openxmlformats.org/drawingml/2006/main" xmlns:r="http://schemas.openxmlformats.org/officeDocument/2006/relationships" xmlns:p="http://schemas.openxmlformats.org/presentationml/2006/main">
  <p:tag name="TIMING" val="|1.3|6.5|27.4"/>
</p:tagLst>
</file>

<file path=ppt/tags/tag18.xml><?xml version="1.0" encoding="utf-8"?>
<p:tagLst xmlns:a="http://schemas.openxmlformats.org/drawingml/2006/main" xmlns:r="http://schemas.openxmlformats.org/officeDocument/2006/relationships" xmlns:p="http://schemas.openxmlformats.org/presentationml/2006/main">
  <p:tag name="TIMING" val="|1.3|6.5|27.4"/>
</p:tagLst>
</file>

<file path=ppt/tags/tag19.xml><?xml version="1.0" encoding="utf-8"?>
<p:tagLst xmlns:a="http://schemas.openxmlformats.org/drawingml/2006/main" xmlns:r="http://schemas.openxmlformats.org/officeDocument/2006/relationships" xmlns:p="http://schemas.openxmlformats.org/presentationml/2006/main">
  <p:tag name="TIMING" val="|1.3|6.5|27.4"/>
</p:tagLst>
</file>

<file path=ppt/tags/tag2.xml><?xml version="1.0" encoding="utf-8"?>
<p:tagLst xmlns:a="http://schemas.openxmlformats.org/drawingml/2006/main" xmlns:r="http://schemas.openxmlformats.org/officeDocument/2006/relationships" xmlns:p="http://schemas.openxmlformats.org/presentationml/2006/main">
  <p:tag name="TIMING" val="|1.3|6.5|27.4"/>
</p:tagLst>
</file>

<file path=ppt/tags/tag20.xml><?xml version="1.0" encoding="utf-8"?>
<p:tagLst xmlns:a="http://schemas.openxmlformats.org/drawingml/2006/main" xmlns:r="http://schemas.openxmlformats.org/officeDocument/2006/relationships" xmlns:p="http://schemas.openxmlformats.org/presentationml/2006/main">
  <p:tag name="TIMING" val="|1.3|6.5|27.4"/>
</p:tagLst>
</file>

<file path=ppt/tags/tag21.xml><?xml version="1.0" encoding="utf-8"?>
<p:tagLst xmlns:a="http://schemas.openxmlformats.org/drawingml/2006/main" xmlns:r="http://schemas.openxmlformats.org/officeDocument/2006/relationships" xmlns:p="http://schemas.openxmlformats.org/presentationml/2006/main">
  <p:tag name="TIMING" val="|1.3|6.5|27.4"/>
</p:tagLst>
</file>

<file path=ppt/tags/tag22.xml><?xml version="1.0" encoding="utf-8"?>
<p:tagLst xmlns:a="http://schemas.openxmlformats.org/drawingml/2006/main" xmlns:r="http://schemas.openxmlformats.org/officeDocument/2006/relationships" xmlns:p="http://schemas.openxmlformats.org/presentationml/2006/main">
  <p:tag name="TIMING" val="|1.3|6.5|27.4"/>
</p:tagLst>
</file>

<file path=ppt/tags/tag23.xml><?xml version="1.0" encoding="utf-8"?>
<p:tagLst xmlns:a="http://schemas.openxmlformats.org/drawingml/2006/main" xmlns:r="http://schemas.openxmlformats.org/officeDocument/2006/relationships" xmlns:p="http://schemas.openxmlformats.org/presentationml/2006/main">
  <p:tag name="TIMING" val="|1.3|6.5|27.4"/>
</p:tagLst>
</file>

<file path=ppt/tags/tag3.xml><?xml version="1.0" encoding="utf-8"?>
<p:tagLst xmlns:a="http://schemas.openxmlformats.org/drawingml/2006/main" xmlns:r="http://schemas.openxmlformats.org/officeDocument/2006/relationships" xmlns:p="http://schemas.openxmlformats.org/presentationml/2006/main">
  <p:tag name="TIMING" val="|1.3|6.5|27.4"/>
</p:tagLst>
</file>

<file path=ppt/tags/tag4.xml><?xml version="1.0" encoding="utf-8"?>
<p:tagLst xmlns:a="http://schemas.openxmlformats.org/drawingml/2006/main" xmlns:r="http://schemas.openxmlformats.org/officeDocument/2006/relationships" xmlns:p="http://schemas.openxmlformats.org/presentationml/2006/main">
  <p:tag name="TIMING" val="|1.3|6.5|27.4"/>
</p:tagLst>
</file>

<file path=ppt/tags/tag5.xml><?xml version="1.0" encoding="utf-8"?>
<p:tagLst xmlns:a="http://schemas.openxmlformats.org/drawingml/2006/main" xmlns:r="http://schemas.openxmlformats.org/officeDocument/2006/relationships" xmlns:p="http://schemas.openxmlformats.org/presentationml/2006/main">
  <p:tag name="TIMING" val="|1.3|6.5|27.4"/>
</p:tagLst>
</file>

<file path=ppt/tags/tag6.xml><?xml version="1.0" encoding="utf-8"?>
<p:tagLst xmlns:a="http://schemas.openxmlformats.org/drawingml/2006/main" xmlns:r="http://schemas.openxmlformats.org/officeDocument/2006/relationships" xmlns:p="http://schemas.openxmlformats.org/presentationml/2006/main">
  <p:tag name="TIMING" val="|1.3|6.5|27.4"/>
</p:tagLst>
</file>

<file path=ppt/tags/tag7.xml><?xml version="1.0" encoding="utf-8"?>
<p:tagLst xmlns:a="http://schemas.openxmlformats.org/drawingml/2006/main" xmlns:r="http://schemas.openxmlformats.org/officeDocument/2006/relationships" xmlns:p="http://schemas.openxmlformats.org/presentationml/2006/main">
  <p:tag name="TIMING" val="|1.3|6.5|27.4"/>
</p:tagLst>
</file>

<file path=ppt/tags/tag8.xml><?xml version="1.0" encoding="utf-8"?>
<p:tagLst xmlns:a="http://schemas.openxmlformats.org/drawingml/2006/main" xmlns:r="http://schemas.openxmlformats.org/officeDocument/2006/relationships" xmlns:p="http://schemas.openxmlformats.org/presentationml/2006/main">
  <p:tag name="TIMING" val="|1.3|6.5|27.4"/>
</p:tagLst>
</file>

<file path=ppt/tags/tag9.xml><?xml version="1.0" encoding="utf-8"?>
<p:tagLst xmlns:a="http://schemas.openxmlformats.org/drawingml/2006/main" xmlns:r="http://schemas.openxmlformats.org/officeDocument/2006/relationships" xmlns:p="http://schemas.openxmlformats.org/presentationml/2006/main">
  <p:tag name="TIMING" val="|1.3|6.5|27.4"/>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4694</TotalTime>
  <Words>1631</Words>
  <Application>Microsoft Office PowerPoint</Application>
  <PresentationFormat>Affichage à l'écran (4:3)</PresentationFormat>
  <Paragraphs>345</Paragraphs>
  <Slides>24</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24</vt:i4>
      </vt:variant>
    </vt:vector>
  </HeadingPairs>
  <TitlesOfParts>
    <vt:vector size="29" baseType="lpstr">
      <vt:lpstr>Abel</vt:lpstr>
      <vt:lpstr>Arial</vt:lpstr>
      <vt:lpstr>Calibri</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ACEPP81000</dc:creator>
  <cp:lastModifiedBy>ACEPP81000</cp:lastModifiedBy>
  <cp:revision>185</cp:revision>
  <cp:lastPrinted>2017-11-06T09:52:48Z</cp:lastPrinted>
  <dcterms:created xsi:type="dcterms:W3CDTF">2015-09-07T15:03:05Z</dcterms:created>
  <dcterms:modified xsi:type="dcterms:W3CDTF">2019-12-12T08:23:47Z</dcterms:modified>
</cp:coreProperties>
</file>